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handoutMasterIdLst>
    <p:handoutMasterId r:id="rId30"/>
  </p:handoutMasterIdLst>
  <p:sldIdLst>
    <p:sldId id="256" r:id="rId5"/>
    <p:sldId id="257" r:id="rId6"/>
    <p:sldId id="278" r:id="rId7"/>
    <p:sldId id="258" r:id="rId8"/>
    <p:sldId id="259" r:id="rId9"/>
    <p:sldId id="260" r:id="rId10"/>
    <p:sldId id="281" r:id="rId11"/>
    <p:sldId id="276" r:id="rId12"/>
    <p:sldId id="274" r:id="rId13"/>
    <p:sldId id="275" r:id="rId14"/>
    <p:sldId id="271" r:id="rId15"/>
    <p:sldId id="277" r:id="rId16"/>
    <p:sldId id="272" r:id="rId17"/>
    <p:sldId id="263" r:id="rId18"/>
    <p:sldId id="267" r:id="rId19"/>
    <p:sldId id="279" r:id="rId20"/>
    <p:sldId id="280" r:id="rId21"/>
    <p:sldId id="270" r:id="rId22"/>
    <p:sldId id="282" r:id="rId23"/>
    <p:sldId id="266" r:id="rId24"/>
    <p:sldId id="265" r:id="rId25"/>
    <p:sldId id="264" r:id="rId26"/>
    <p:sldId id="261" r:id="rId27"/>
    <p:sldId id="262" r:id="rId28"/>
  </p:sldIdLst>
  <p:sldSz cx="9144000" cy="5143500" type="screen16x9"/>
  <p:notesSz cx="6858000" cy="5829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15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68C86-F498-CA74-1F53-813F14A4C4DA}" v="567" dt="2020-02-25T14:24:03.690"/>
    <p1510:client id="{1E0EE94B-EC5A-1A2A-4899-A341F5F17CFE}" v="3215" dt="2020-02-20T22:33:37.120"/>
    <p1510:client id="{2D6ECDEB-0B2C-140F-38F2-1D1041201921}" v="1" dt="2020-02-25T22:30:26.413"/>
    <p1510:client id="{3CCE9CB8-525C-87D2-BBE7-ACEE116EC43C}" v="571" dt="2020-02-25T03:57:58.481"/>
    <p1510:client id="{5DE077CD-1A1E-48DC-1297-8AD34196B048}" v="1" dt="2020-02-25T15:36:10.889"/>
    <p1510:client id="{5E79C142-AAF4-F335-D5AA-6CE0CBDBAF67}" v="42" dt="2020-02-25T15:47:07.254"/>
    <p1510:client id="{64930EAD-B26E-6E59-991B-5DCD3208ED7B}" v="635" dt="2020-02-21T15:52:11.644"/>
    <p1510:client id="{687488D6-D380-94BA-84FC-4EB605AF0FA2}" v="423" dt="2020-02-25T15:59:10.736"/>
    <p1510:client id="{6D0C6997-58DF-BCF1-4463-BDFD0F69B089}" v="1" dt="2020-02-25T22:28:57.378"/>
    <p1510:client id="{A481CEA2-C017-8AAF-B96F-54540B4A532D}" v="1" dt="2020-02-25T22:28:20.574"/>
    <p1510:client id="{B2925919-CB25-3182-691E-D32DD77140AC}" v="24" dt="2020-02-24T17:27:23.648"/>
    <p1510:client id="{BA2C8AD9-374D-1E4B-EBD7-36D93941152C}" v="406" dt="2020-02-24T19:34:16.949"/>
    <p1510:client id="{FA17B068-A361-1D3D-6AE7-DF1E5172499A}" v="638" dt="2020-02-25T04:46:47.075"/>
    <p1510:client id="{FA5C8B04-EC17-9BE3-8B5E-8ADCCA97ACE4}" v="1817" dt="2020-02-25T20:03:41.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Sollock" userId="S::asollock@ksu.edu::bbf79bd5-678d-4036-9316-ff59498212b3" providerId="AD" clId="Web-{A481CEA2-C017-8AAF-B96F-54540B4A532D}"/>
    <pc:docChg chg="modSld">
      <pc:chgData name="Amy Sollock" userId="S::asollock@ksu.edu::bbf79bd5-678d-4036-9316-ff59498212b3" providerId="AD" clId="Web-{A481CEA2-C017-8AAF-B96F-54540B4A532D}" dt="2020-02-25T22:29:18.106" v="5"/>
      <pc:docMkLst>
        <pc:docMk/>
      </pc:docMkLst>
      <pc:sldChg chg="modNotes">
        <pc:chgData name="Amy Sollock" userId="S::asollock@ksu.edu::bbf79bd5-678d-4036-9316-ff59498212b3" providerId="AD" clId="Web-{A481CEA2-C017-8AAF-B96F-54540B4A532D}" dt="2020-02-25T22:29:18.106" v="5"/>
        <pc:sldMkLst>
          <pc:docMk/>
          <pc:sldMk cId="64105852" sldId="260"/>
        </pc:sldMkLst>
      </pc:sldChg>
    </pc:docChg>
  </pc:docChgLst>
  <pc:docChgLst>
    <pc:chgData name="Beth Hinshaw" userId="S::bhinshaw@ksu.edu::154943ed-7d47-43b0-b04c-f2d870d17e0e" providerId="AD" clId="Web-{2D6ECDEB-0B2C-140F-38F2-1D1041201921}"/>
    <pc:docChg chg="modSld">
      <pc:chgData name="Beth Hinshaw" userId="S::bhinshaw@ksu.edu::154943ed-7d47-43b0-b04c-f2d870d17e0e" providerId="AD" clId="Web-{2D6ECDEB-0B2C-140F-38F2-1D1041201921}" dt="2020-02-25T23:03:47.032" v="348"/>
      <pc:docMkLst>
        <pc:docMk/>
      </pc:docMkLst>
      <pc:sldChg chg="modNotes">
        <pc:chgData name="Beth Hinshaw" userId="S::bhinshaw@ksu.edu::154943ed-7d47-43b0-b04c-f2d870d17e0e" providerId="AD" clId="Web-{2D6ECDEB-0B2C-140F-38F2-1D1041201921}" dt="2020-02-25T23:03:47.032" v="348"/>
        <pc:sldMkLst>
          <pc:docMk/>
          <pc:sldMk cId="64105852" sldId="260"/>
        </pc:sldMkLst>
      </pc:sldChg>
      <pc:sldChg chg="modNotes">
        <pc:chgData name="Beth Hinshaw" userId="S::bhinshaw@ksu.edu::154943ed-7d47-43b0-b04c-f2d870d17e0e" providerId="AD" clId="Web-{2D6ECDEB-0B2C-140F-38F2-1D1041201921}" dt="2020-02-25T23:01:00.062" v="339"/>
        <pc:sldMkLst>
          <pc:docMk/>
          <pc:sldMk cId="3744425161" sldId="267"/>
        </pc:sldMkLst>
      </pc:sldChg>
      <pc:sldChg chg="modNotes">
        <pc:chgData name="Beth Hinshaw" userId="S::bhinshaw@ksu.edu::154943ed-7d47-43b0-b04c-f2d870d17e0e" providerId="AD" clId="Web-{2D6ECDEB-0B2C-140F-38F2-1D1041201921}" dt="2020-02-25T23:02:47.734" v="343"/>
        <pc:sldMkLst>
          <pc:docMk/>
          <pc:sldMk cId="2440542948" sldId="274"/>
        </pc:sldMkLst>
      </pc:sldChg>
      <pc:sldChg chg="modNotes">
        <pc:chgData name="Beth Hinshaw" userId="S::bhinshaw@ksu.edu::154943ed-7d47-43b0-b04c-f2d870d17e0e" providerId="AD" clId="Web-{2D6ECDEB-0B2C-140F-38F2-1D1041201921}" dt="2020-02-25T22:25:07.396" v="9"/>
        <pc:sldMkLst>
          <pc:docMk/>
          <pc:sldMk cId="1083152005" sldId="281"/>
        </pc:sldMkLst>
      </pc:sldChg>
    </pc:docChg>
  </pc:docChgLst>
  <pc:docChgLst>
    <pc:chgData name="Beth Hinshaw" userId="S::bhinshaw@ksu.edu::154943ed-7d47-43b0-b04c-f2d870d17e0e" providerId="AD" clId="Web-{B08F4449-4674-F4D1-9F8F-CE79236BD353}"/>
    <pc:docChg chg="modSld">
      <pc:chgData name="Beth Hinshaw" userId="S::bhinshaw@ksu.edu::154943ed-7d47-43b0-b04c-f2d870d17e0e" providerId="AD" clId="Web-{B08F4449-4674-F4D1-9F8F-CE79236BD353}" dt="2020-02-25T23:41:57.239" v="1"/>
      <pc:docMkLst>
        <pc:docMk/>
      </pc:docMkLst>
      <pc:sldChg chg="modNotes">
        <pc:chgData name="Beth Hinshaw" userId="S::bhinshaw@ksu.edu::154943ed-7d47-43b0-b04c-f2d870d17e0e" providerId="AD" clId="Web-{B08F4449-4674-F4D1-9F8F-CE79236BD353}" dt="2020-02-25T23:41:57.239" v="1"/>
        <pc:sldMkLst>
          <pc:docMk/>
          <pc:sldMk cId="64105852" sldId="260"/>
        </pc:sldMkLst>
      </pc:sldChg>
    </pc:docChg>
  </pc:docChgLst>
  <pc:docChgLst>
    <pc:chgData name="Beth Hinshaw" userId="S::bhinshaw@ksu.edu::154943ed-7d47-43b0-b04c-f2d870d17e0e" providerId="AD" clId="Web-{4F39E8E9-4445-DE9F-D47B-A7C9C46D9BA3}"/>
    <pc:docChg chg="modSld">
      <pc:chgData name="Beth Hinshaw" userId="S::bhinshaw@ksu.edu::154943ed-7d47-43b0-b04c-f2d870d17e0e" providerId="AD" clId="Web-{4F39E8E9-4445-DE9F-D47B-A7C9C46D9BA3}" dt="2020-02-25T22:05:29.444" v="53"/>
      <pc:docMkLst>
        <pc:docMk/>
      </pc:docMkLst>
      <pc:sldChg chg="modNotes">
        <pc:chgData name="Beth Hinshaw" userId="S::bhinshaw@ksu.edu::154943ed-7d47-43b0-b04c-f2d870d17e0e" providerId="AD" clId="Web-{4F39E8E9-4445-DE9F-D47B-A7C9C46D9BA3}" dt="2020-02-25T22:05:29.444" v="53"/>
        <pc:sldMkLst>
          <pc:docMk/>
          <pc:sldMk cId="64105852" sldId="260"/>
        </pc:sldMkLst>
      </pc:sldChg>
    </pc:docChg>
  </pc:docChgLst>
  <pc:docChgLst>
    <pc:chgData name="Beth Hinshaw" userId="S::bhinshaw@ksu.edu::154943ed-7d47-43b0-b04c-f2d870d17e0e" providerId="AD" clId="Web-{6D0C6997-58DF-BCF1-4463-BDFD0F69B089}"/>
    <pc:docChg chg="modSld">
      <pc:chgData name="Beth Hinshaw" userId="S::bhinshaw@ksu.edu::154943ed-7d47-43b0-b04c-f2d870d17e0e" providerId="AD" clId="Web-{6D0C6997-58DF-BCF1-4463-BDFD0F69B089}" dt="2020-02-25T22:28:54.753" v="322"/>
      <pc:docMkLst>
        <pc:docMk/>
      </pc:docMkLst>
      <pc:sldChg chg="modNotes">
        <pc:chgData name="Beth Hinshaw" userId="S::bhinshaw@ksu.edu::154943ed-7d47-43b0-b04c-f2d870d17e0e" providerId="AD" clId="Web-{6D0C6997-58DF-BCF1-4463-BDFD0F69B089}" dt="2020-02-25T22:28:54.753" v="322"/>
        <pc:sldMkLst>
          <pc:docMk/>
          <pc:sldMk cId="64105852" sldId="26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708912C6-94FE-4C89-970C-201158B29B6E}" type="datetimeFigureOut">
              <a:rPr lang="en-US" smtClean="0"/>
              <a:t>2/25/2020</a:t>
            </a:fld>
            <a:endParaRPr lang="en-US"/>
          </a:p>
        </p:txBody>
      </p:sp>
      <p:sp>
        <p:nvSpPr>
          <p:cNvPr id="4" name="Footer Placeholder 3"/>
          <p:cNvSpPr>
            <a:spLocks noGrp="1"/>
          </p:cNvSpPr>
          <p:nvPr>
            <p:ph type="ftr" sz="quarter" idx="2"/>
          </p:nvPr>
        </p:nvSpPr>
        <p:spPr>
          <a:xfrm>
            <a:off x="0" y="9120189"/>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81012"/>
          </a:xfrm>
          <a:prstGeom prst="rect">
            <a:avLst/>
          </a:prstGeom>
        </p:spPr>
        <p:txBody>
          <a:bodyPr vert="horz" lIns="91440" tIns="45720" rIns="91440" bIns="45720" rtlCol="0" anchor="b"/>
          <a:lstStyle>
            <a:lvl1pPr algn="r">
              <a:defRPr sz="1200"/>
            </a:lvl1pPr>
          </a:lstStyle>
          <a:p>
            <a:fld id="{7AFFA825-4ECA-495F-BB37-6AA6E1156A81}" type="slidenum">
              <a:rPr lang="en-US" smtClean="0"/>
              <a:t>‹#›</a:t>
            </a:fld>
            <a:endParaRPr lang="en-US"/>
          </a:p>
        </p:txBody>
      </p:sp>
    </p:spTree>
    <p:extLst>
      <p:ext uri="{BB962C8B-B14F-4D97-AF65-F5344CB8AC3E}">
        <p14:creationId xmlns:p14="http://schemas.microsoft.com/office/powerpoint/2010/main" val="119625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08578" y="782184"/>
            <a:ext cx="6098043" cy="3430587"/>
          </a:xfrm>
          <a:prstGeom prst="rect">
            <a:avLst/>
          </a:prstGeom>
          <a:noFill/>
          <a:ln w="12700">
            <a:solidFill>
              <a:prstClr val="black"/>
            </a:solidFill>
          </a:ln>
        </p:spPr>
        <p:txBody>
          <a:bodyPr vert="horz" lIns="182880" tIns="91440" rIns="182880" bIns="91440" rtlCol="0" anchor="ctr"/>
          <a:lstStyle/>
          <a:p>
            <a:endParaRPr lang="en-US"/>
          </a:p>
        </p:txBody>
      </p:sp>
      <p:sp>
        <p:nvSpPr>
          <p:cNvPr id="8" name="Notes Placeholder 7"/>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3F28AD0-F980-4D82-8816-193EC5F90038}" type="datetimeFigureOut">
              <a:rPr lang="en-US" smtClean="0"/>
              <a:t>2/25/2020</a:t>
            </a:fld>
            <a:endParaRPr lang="en-US"/>
          </a:p>
        </p:txBody>
      </p:sp>
    </p:spTree>
    <p:extLst>
      <p:ext uri="{BB962C8B-B14F-4D97-AF65-F5344CB8AC3E}">
        <p14:creationId xmlns:p14="http://schemas.microsoft.com/office/powerpoint/2010/main" val="3039299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459763"/>
            <a:ext cx="6098043" cy="4370728"/>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596743" y="8974184"/>
            <a:ext cx="294944" cy="380516"/>
          </a:xfrm>
          <a:prstGeom prst="rect">
            <a:avLst/>
          </a:prstGeom>
        </p:spPr>
        <p:txBody>
          <a:bodyPr/>
          <a:lstStyle/>
          <a:p>
            <a:fld id="{A7EF3C4F-7E18-4210-AAFC-FAC552E127C5}" type="slidenum">
              <a:rPr lang="en-US" sz="1200"/>
              <a:t>1</a:t>
            </a:fld>
            <a:endParaRPr lang="en-US" sz="1200"/>
          </a:p>
        </p:txBody>
      </p:sp>
    </p:spTree>
    <p:extLst>
      <p:ext uri="{BB962C8B-B14F-4D97-AF65-F5344CB8AC3E}">
        <p14:creationId xmlns:p14="http://schemas.microsoft.com/office/powerpoint/2010/main" val="2410536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19" y="4777740"/>
            <a:ext cx="5852160" cy="3406140"/>
          </a:xfrm>
          <a:prstGeom prst="rect">
            <a:avLst/>
          </a:prstGeom>
        </p:spPr>
        <p:txBody>
          <a:bodyPr/>
          <a:lstStyle/>
          <a:p>
            <a:r>
              <a:rPr lang="en-US">
                <a:cs typeface="Calibri"/>
              </a:rPr>
              <a:t>Beth</a:t>
            </a:r>
          </a:p>
          <a:p>
            <a:endParaRPr lang="en-US">
              <a:cs typeface="Calibri"/>
            </a:endParaRPr>
          </a:p>
          <a:p>
            <a:r>
              <a:rPr lang="en-US">
                <a:cs typeface="Calibri"/>
              </a:rPr>
              <a:t>Allow time for questions</a:t>
            </a:r>
          </a:p>
        </p:txBody>
      </p:sp>
      <p:sp>
        <p:nvSpPr>
          <p:cNvPr id="4" name="Slide Number Placeholder 3"/>
          <p:cNvSpPr>
            <a:spLocks noGrp="1"/>
          </p:cNvSpPr>
          <p:nvPr>
            <p:ph type="sldNum" sz="quarter" idx="5"/>
          </p:nvPr>
        </p:nvSpPr>
        <p:spPr>
          <a:xfrm>
            <a:off x="5943599" y="8183879"/>
            <a:ext cx="640079" cy="564969"/>
          </a:xfrm>
          <a:prstGeom prst="rect">
            <a:avLst/>
          </a:prstGeom>
        </p:spPr>
        <p:txBody>
          <a:bodyPr/>
          <a:lstStyle/>
          <a:p>
            <a:fld id="{A7EF3C4F-7E18-4210-AAFC-FAC552E127C5}" type="slidenum">
              <a:rPr lang="en-US"/>
              <a:t>10</a:t>
            </a:fld>
            <a:endParaRPr lang="en-US"/>
          </a:p>
        </p:txBody>
      </p:sp>
    </p:spTree>
    <p:extLst>
      <p:ext uri="{BB962C8B-B14F-4D97-AF65-F5344CB8AC3E}">
        <p14:creationId xmlns:p14="http://schemas.microsoft.com/office/powerpoint/2010/main" val="2259164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19" y="4640580"/>
            <a:ext cx="5852160" cy="4000500"/>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5852159" y="8641079"/>
            <a:ext cx="854461" cy="427809"/>
          </a:xfrm>
          <a:prstGeom prst="rect">
            <a:avLst/>
          </a:prstGeom>
        </p:spPr>
        <p:txBody>
          <a:bodyPr/>
          <a:lstStyle/>
          <a:p>
            <a:fld id="{A7EF3C4F-7E18-4210-AAFC-FAC552E127C5}" type="slidenum">
              <a:rPr lang="en-US"/>
              <a:t>11</a:t>
            </a:fld>
            <a:endParaRPr lang="en-US"/>
          </a:p>
        </p:txBody>
      </p:sp>
    </p:spTree>
    <p:extLst>
      <p:ext uri="{BB962C8B-B14F-4D97-AF65-F5344CB8AC3E}">
        <p14:creationId xmlns:p14="http://schemas.microsoft.com/office/powerpoint/2010/main" val="100569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19" y="4549140"/>
            <a:ext cx="5852160" cy="3223260"/>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413863" y="9091749"/>
            <a:ext cx="522512" cy="239754"/>
          </a:xfrm>
          <a:prstGeom prst="rect">
            <a:avLst/>
          </a:prstGeom>
        </p:spPr>
        <p:txBody>
          <a:bodyPr/>
          <a:lstStyle/>
          <a:p>
            <a:fld id="{A7EF3C4F-7E18-4210-AAFC-FAC552E127C5}" type="slidenum">
              <a:rPr lang="en-US" sz="1200"/>
              <a:t>12</a:t>
            </a:fld>
            <a:endParaRPr lang="en-US"/>
          </a:p>
        </p:txBody>
      </p:sp>
    </p:spTree>
    <p:extLst>
      <p:ext uri="{BB962C8B-B14F-4D97-AF65-F5344CB8AC3E}">
        <p14:creationId xmlns:p14="http://schemas.microsoft.com/office/powerpoint/2010/main" val="4068160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490357"/>
            <a:ext cx="6098043" cy="4294414"/>
          </a:xfrm>
          <a:prstGeom prst="rect">
            <a:avLst/>
          </a:prstGeom>
        </p:spPr>
        <p:txBody>
          <a:bodyPr/>
          <a:lstStyle/>
          <a:p>
            <a:r>
              <a:rPr lang="en-US">
                <a:cs typeface="Calibri"/>
              </a:rPr>
              <a:t>Diane</a:t>
            </a:r>
          </a:p>
        </p:txBody>
      </p:sp>
      <p:sp>
        <p:nvSpPr>
          <p:cNvPr id="4" name="Slide Number Placeholder 3"/>
          <p:cNvSpPr>
            <a:spLocks noGrp="1"/>
          </p:cNvSpPr>
          <p:nvPr>
            <p:ph type="sldNum" sz="quarter" idx="5"/>
          </p:nvPr>
        </p:nvSpPr>
        <p:spPr>
          <a:xfrm>
            <a:off x="6139542" y="8784771"/>
            <a:ext cx="567077" cy="277586"/>
          </a:xfrm>
          <a:prstGeom prst="rect">
            <a:avLst/>
          </a:prstGeom>
        </p:spPr>
        <p:txBody>
          <a:bodyPr/>
          <a:lstStyle/>
          <a:p>
            <a:fld id="{A7EF3C4F-7E18-4210-AAFC-FAC552E127C5}" type="slidenum">
              <a:rPr lang="en-US"/>
              <a:t>13</a:t>
            </a:fld>
            <a:endParaRPr lang="en-US"/>
          </a:p>
        </p:txBody>
      </p:sp>
    </p:spTree>
    <p:extLst>
      <p:ext uri="{BB962C8B-B14F-4D97-AF65-F5344CB8AC3E}">
        <p14:creationId xmlns:p14="http://schemas.microsoft.com/office/powerpoint/2010/main" val="2513385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653643"/>
            <a:ext cx="6098043" cy="4359728"/>
          </a:xfrm>
          <a:prstGeom prst="rect">
            <a:avLst/>
          </a:prstGeom>
        </p:spPr>
        <p:txBody>
          <a:bodyPr/>
          <a:lstStyle/>
          <a:p>
            <a:r>
              <a:rPr lang="en-US">
                <a:cs typeface="Calibri"/>
              </a:rPr>
              <a:t>Diane</a:t>
            </a:r>
          </a:p>
        </p:txBody>
      </p:sp>
      <p:sp>
        <p:nvSpPr>
          <p:cNvPr id="4" name="Slide Number Placeholder 3"/>
          <p:cNvSpPr>
            <a:spLocks noGrp="1"/>
          </p:cNvSpPr>
          <p:nvPr>
            <p:ph type="sldNum" sz="quarter" idx="5"/>
          </p:nvPr>
        </p:nvSpPr>
        <p:spPr>
          <a:xfrm>
            <a:off x="6368142" y="8458199"/>
            <a:ext cx="459375" cy="555171"/>
          </a:xfrm>
          <a:prstGeom prst="rect">
            <a:avLst/>
          </a:prstGeom>
        </p:spPr>
        <p:txBody>
          <a:bodyPr/>
          <a:lstStyle/>
          <a:p>
            <a:fld id="{A7EF3C4F-7E18-4210-AAFC-FAC552E127C5}" type="slidenum">
              <a:rPr lang="en-US"/>
              <a:t>14</a:t>
            </a:fld>
            <a:endParaRPr lang="en-US"/>
          </a:p>
        </p:txBody>
      </p:sp>
    </p:spTree>
    <p:extLst>
      <p:ext uri="{BB962C8B-B14F-4D97-AF65-F5344CB8AC3E}">
        <p14:creationId xmlns:p14="http://schemas.microsoft.com/office/powerpoint/2010/main" val="4017859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782638"/>
            <a:ext cx="6099175" cy="3430587"/>
          </a:xfrm>
        </p:spPr>
      </p:sp>
      <p:sp>
        <p:nvSpPr>
          <p:cNvPr id="3" name="Notes Placeholder 2"/>
          <p:cNvSpPr>
            <a:spLocks noGrp="1"/>
          </p:cNvSpPr>
          <p:nvPr>
            <p:ph type="body" idx="1"/>
          </p:nvPr>
        </p:nvSpPr>
        <p:spPr>
          <a:xfrm>
            <a:off x="608577" y="4653643"/>
            <a:ext cx="6098043" cy="4229100"/>
          </a:xfrm>
          <a:prstGeom prst="rect">
            <a:avLst/>
          </a:prstGeom>
        </p:spPr>
        <p:txBody>
          <a:bodyPr/>
          <a:lstStyle/>
          <a:p>
            <a:r>
              <a:rPr lang="en-US">
                <a:cs typeface="Calibri"/>
              </a:rPr>
              <a:t>Beth</a:t>
            </a:r>
          </a:p>
          <a:p>
            <a:r>
              <a:rPr lang="en-US">
                <a:cs typeface="Calibri"/>
              </a:rPr>
              <a:t>As we think about ways to engage members, you will want to have a conversation with your council president and officers about ways to involve the group, and checking in on progress in that area. </a:t>
            </a:r>
          </a:p>
          <a:p>
            <a:endParaRPr lang="en-US">
              <a:cs typeface="Calibri"/>
            </a:endParaRPr>
          </a:p>
          <a:p>
            <a:r>
              <a:rPr lang="en-US">
                <a:cs typeface="Calibri"/>
              </a:rPr>
              <a:t>Two methods that might work for engagement around an issue are small groups discussions and the sticky wall. </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a:xfrm>
            <a:off x="6204856" y="8392885"/>
            <a:ext cx="501763" cy="489857"/>
          </a:xfrm>
          <a:prstGeom prst="rect">
            <a:avLst/>
          </a:prstGeom>
        </p:spPr>
        <p:txBody>
          <a:bodyPr/>
          <a:lstStyle/>
          <a:p>
            <a:fld id="{A7EF3C4F-7E18-4210-AAFC-FAC552E127C5}" type="slidenum">
              <a:rPr lang="en-US"/>
              <a:t>15</a:t>
            </a:fld>
            <a:endParaRPr lang="en-US"/>
          </a:p>
        </p:txBody>
      </p:sp>
    </p:spTree>
    <p:extLst>
      <p:ext uri="{BB962C8B-B14F-4D97-AF65-F5344CB8AC3E}">
        <p14:creationId xmlns:p14="http://schemas.microsoft.com/office/powerpoint/2010/main" val="4185880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555672"/>
            <a:ext cx="6098043" cy="4425042"/>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270170" y="8523514"/>
            <a:ext cx="557347" cy="457200"/>
          </a:xfrm>
          <a:prstGeom prst="rect">
            <a:avLst/>
          </a:prstGeom>
        </p:spPr>
        <p:txBody>
          <a:bodyPr/>
          <a:lstStyle/>
          <a:p>
            <a:fld id="{A7EF3C4F-7E18-4210-AAFC-FAC552E127C5}" type="slidenum">
              <a:rPr lang="en-US"/>
              <a:t>16</a:t>
            </a:fld>
            <a:endParaRPr lang="en-US"/>
          </a:p>
        </p:txBody>
      </p:sp>
    </p:spTree>
    <p:extLst>
      <p:ext uri="{BB962C8B-B14F-4D97-AF65-F5344CB8AC3E}">
        <p14:creationId xmlns:p14="http://schemas.microsoft.com/office/powerpoint/2010/main" val="491874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620985"/>
            <a:ext cx="6098043" cy="4261758"/>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335486" y="8556171"/>
            <a:ext cx="492032" cy="326572"/>
          </a:xfrm>
          <a:prstGeom prst="rect">
            <a:avLst/>
          </a:prstGeom>
        </p:spPr>
        <p:txBody>
          <a:bodyPr/>
          <a:lstStyle/>
          <a:p>
            <a:fld id="{A7EF3C4F-7E18-4210-AAFC-FAC552E127C5}" type="slidenum">
              <a:rPr lang="en-US"/>
              <a:t>17</a:t>
            </a:fld>
            <a:endParaRPr lang="en-US"/>
          </a:p>
        </p:txBody>
      </p:sp>
    </p:spTree>
    <p:extLst>
      <p:ext uri="{BB962C8B-B14F-4D97-AF65-F5344CB8AC3E}">
        <p14:creationId xmlns:p14="http://schemas.microsoft.com/office/powerpoint/2010/main" val="1917799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653643"/>
            <a:ext cx="6098043" cy="4294414"/>
          </a:xfrm>
          <a:prstGeom prst="rect">
            <a:avLst/>
          </a:prstGeom>
        </p:spPr>
        <p:txBody>
          <a:bodyPr/>
          <a:lstStyle/>
          <a:p>
            <a:r>
              <a:rPr lang="en-US">
                <a:cs typeface="Calibri"/>
              </a:rPr>
              <a:t>Diane</a:t>
            </a:r>
          </a:p>
        </p:txBody>
      </p:sp>
      <p:sp>
        <p:nvSpPr>
          <p:cNvPr id="4" name="Slide Number Placeholder 3"/>
          <p:cNvSpPr>
            <a:spLocks noGrp="1"/>
          </p:cNvSpPr>
          <p:nvPr>
            <p:ph type="sldNum" sz="quarter" idx="5"/>
          </p:nvPr>
        </p:nvSpPr>
        <p:spPr>
          <a:xfrm>
            <a:off x="6368142" y="8588829"/>
            <a:ext cx="459375" cy="359228"/>
          </a:xfrm>
          <a:prstGeom prst="rect">
            <a:avLst/>
          </a:prstGeom>
        </p:spPr>
        <p:txBody>
          <a:bodyPr/>
          <a:lstStyle/>
          <a:p>
            <a:fld id="{A7EF3C4F-7E18-4210-AAFC-FAC552E127C5}" type="slidenum">
              <a:rPr lang="en-US"/>
              <a:t>18</a:t>
            </a:fld>
            <a:endParaRPr lang="en-US"/>
          </a:p>
        </p:txBody>
      </p:sp>
    </p:spTree>
    <p:extLst>
      <p:ext uri="{BB962C8B-B14F-4D97-AF65-F5344CB8AC3E}">
        <p14:creationId xmlns:p14="http://schemas.microsoft.com/office/powerpoint/2010/main" val="3284602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523014"/>
            <a:ext cx="6098043" cy="4392386"/>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237514" y="8556170"/>
            <a:ext cx="469106" cy="359229"/>
          </a:xfrm>
          <a:prstGeom prst="rect">
            <a:avLst/>
          </a:prstGeom>
        </p:spPr>
        <p:txBody>
          <a:bodyPr/>
          <a:lstStyle/>
          <a:p>
            <a:fld id="{A7EF3C4F-7E18-4210-AAFC-FAC552E127C5}" type="slidenum">
              <a:rPr lang="en-US"/>
              <a:t>19</a:t>
            </a:fld>
            <a:endParaRPr lang="en-US"/>
          </a:p>
        </p:txBody>
      </p:sp>
    </p:spTree>
    <p:extLst>
      <p:ext uri="{BB962C8B-B14F-4D97-AF65-F5344CB8AC3E}">
        <p14:creationId xmlns:p14="http://schemas.microsoft.com/office/powerpoint/2010/main" val="86025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455637"/>
            <a:ext cx="6098043" cy="4205037"/>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426926" y="8807115"/>
            <a:ext cx="279694" cy="382607"/>
          </a:xfrm>
          <a:prstGeom prst="rect">
            <a:avLst/>
          </a:prstGeom>
        </p:spPr>
        <p:txBody>
          <a:bodyPr/>
          <a:lstStyle/>
          <a:p>
            <a:fld id="{A7EF3C4F-7E18-4210-AAFC-FAC552E127C5}" type="slidenum">
              <a:rPr lang="en-US" sz="1200"/>
              <a:t>2</a:t>
            </a:fld>
            <a:endParaRPr lang="en-US" sz="1200"/>
          </a:p>
        </p:txBody>
      </p:sp>
    </p:spTree>
    <p:extLst>
      <p:ext uri="{BB962C8B-B14F-4D97-AF65-F5344CB8AC3E}">
        <p14:creationId xmlns:p14="http://schemas.microsoft.com/office/powerpoint/2010/main" val="1746191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555671"/>
            <a:ext cx="6098043" cy="4457700"/>
          </a:xfrm>
          <a:prstGeom prst="rect">
            <a:avLst/>
          </a:prstGeom>
        </p:spPr>
        <p:txBody>
          <a:bodyPr/>
          <a:lstStyle/>
          <a:p>
            <a:r>
              <a:rPr lang="en-US">
                <a:cs typeface="Calibri"/>
              </a:rPr>
              <a:t>Amy</a:t>
            </a:r>
          </a:p>
        </p:txBody>
      </p:sp>
      <p:sp>
        <p:nvSpPr>
          <p:cNvPr id="4" name="Slide Number Placeholder 3"/>
          <p:cNvSpPr>
            <a:spLocks noGrp="1"/>
          </p:cNvSpPr>
          <p:nvPr>
            <p:ph type="sldNum" sz="quarter" idx="5"/>
          </p:nvPr>
        </p:nvSpPr>
        <p:spPr>
          <a:xfrm>
            <a:off x="6237514" y="8686799"/>
            <a:ext cx="469106" cy="326571"/>
          </a:xfrm>
          <a:prstGeom prst="rect">
            <a:avLst/>
          </a:prstGeom>
        </p:spPr>
        <p:txBody>
          <a:bodyPr/>
          <a:lstStyle/>
          <a:p>
            <a:fld id="{A7EF3C4F-7E18-4210-AAFC-FAC552E127C5}" type="slidenum">
              <a:rPr lang="en-US"/>
              <a:t>20</a:t>
            </a:fld>
            <a:endParaRPr lang="en-US"/>
          </a:p>
        </p:txBody>
      </p:sp>
    </p:spTree>
    <p:extLst>
      <p:ext uri="{BB962C8B-B14F-4D97-AF65-F5344CB8AC3E}">
        <p14:creationId xmlns:p14="http://schemas.microsoft.com/office/powerpoint/2010/main" val="873317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620985"/>
            <a:ext cx="6098043" cy="4131129"/>
          </a:xfrm>
          <a:prstGeom prst="rect">
            <a:avLst/>
          </a:prstGeom>
        </p:spPr>
        <p:txBody>
          <a:bodyPr/>
          <a:lstStyle/>
          <a:p>
            <a:r>
              <a:rPr lang="en-US">
                <a:cs typeface="Calibri"/>
              </a:rPr>
              <a:t>Beth</a:t>
            </a:r>
          </a:p>
          <a:p>
            <a:r>
              <a:rPr lang="en-US"/>
              <a:t>Orientation is important to go over every year, with EVERYONE. As even people that have been on council sometimes lose site of the functions and their responsibilities.</a:t>
            </a:r>
            <a:endParaRPr lang="en-US">
              <a:cs typeface="Calibri"/>
            </a:endParaRPr>
          </a:p>
          <a:p>
            <a:pPr>
              <a:spcBef>
                <a:spcPct val="20000"/>
              </a:spcBef>
            </a:pPr>
            <a:endParaRPr lang="en-US">
              <a:cs typeface="Calibri"/>
            </a:endParaRPr>
          </a:p>
          <a:p>
            <a:pPr>
              <a:spcBef>
                <a:spcPct val="20000"/>
              </a:spcBef>
            </a:pPr>
            <a:r>
              <a:rPr lang="en-US"/>
              <a:t>Understanding the Council Rep. Position Description</a:t>
            </a:r>
            <a:endParaRPr lang="en-US">
              <a:cs typeface="Calibri"/>
            </a:endParaRPr>
          </a:p>
          <a:p>
            <a:pPr>
              <a:spcBef>
                <a:spcPct val="20000"/>
              </a:spcBef>
            </a:pPr>
            <a:r>
              <a:rPr lang="en-US">
                <a:cs typeface="Calibri"/>
              </a:rPr>
              <a:t>It is important that members understand who they represent, and what their responsibilities are as a council member. We discussed these in our first webinar. </a:t>
            </a:r>
          </a:p>
          <a:p>
            <a:pPr>
              <a:spcBef>
                <a:spcPct val="20000"/>
              </a:spcBef>
            </a:pPr>
            <a:endParaRPr lang="en-US"/>
          </a:p>
          <a:p>
            <a:pPr>
              <a:spcBef>
                <a:spcPct val="20000"/>
              </a:spcBef>
            </a:pPr>
            <a:r>
              <a:rPr lang="en-US"/>
              <a:t>Council Organization and Function Members/Voting</a:t>
            </a:r>
            <a:endParaRPr lang="en-US">
              <a:cs typeface="Calibri"/>
            </a:endParaRPr>
          </a:p>
          <a:p>
            <a:pPr marL="571500" indent="-571500">
              <a:spcBef>
                <a:spcPct val="20000"/>
              </a:spcBef>
              <a:buFont typeface="Arial,Sans-Serif"/>
              <a:buChar char="•"/>
            </a:pPr>
            <a:r>
              <a:rPr lang="en-US"/>
              <a:t>Meeting Schedule</a:t>
            </a:r>
            <a:endParaRPr lang="en-US">
              <a:cs typeface="Calibri"/>
            </a:endParaRPr>
          </a:p>
          <a:p>
            <a:pPr marL="571500" indent="-571500">
              <a:spcBef>
                <a:spcPct val="20000"/>
              </a:spcBef>
              <a:buFont typeface="Arial,Sans-Serif"/>
              <a:buChar char="•"/>
            </a:pPr>
            <a:r>
              <a:rPr lang="en-US"/>
              <a:t>Committees</a:t>
            </a:r>
            <a:endParaRPr lang="en-US">
              <a:cs typeface="Calibri"/>
            </a:endParaRPr>
          </a:p>
          <a:p>
            <a:pPr>
              <a:spcBef>
                <a:spcPct val="20000"/>
              </a:spcBef>
            </a:pPr>
            <a:endParaRPr lang="en-US"/>
          </a:p>
          <a:p>
            <a:pPr>
              <a:spcBef>
                <a:spcPct val="20000"/>
              </a:spcBef>
            </a:pPr>
            <a:r>
              <a:rPr lang="en-US"/>
              <a:t>Budget</a:t>
            </a:r>
            <a:endParaRPr lang="en-US">
              <a:cs typeface="Calibri"/>
            </a:endParaRPr>
          </a:p>
          <a:p>
            <a:endParaRPr lang="en-US">
              <a:cs typeface="Calibri"/>
            </a:endParaRPr>
          </a:p>
        </p:txBody>
      </p:sp>
      <p:sp>
        <p:nvSpPr>
          <p:cNvPr id="4" name="Slide Number Placeholder 3"/>
          <p:cNvSpPr>
            <a:spLocks noGrp="1"/>
          </p:cNvSpPr>
          <p:nvPr>
            <p:ph type="sldNum" sz="quarter" idx="5"/>
          </p:nvPr>
        </p:nvSpPr>
        <p:spPr>
          <a:xfrm>
            <a:off x="6139542" y="8752114"/>
            <a:ext cx="567077" cy="408214"/>
          </a:xfrm>
          <a:prstGeom prst="rect">
            <a:avLst/>
          </a:prstGeom>
        </p:spPr>
        <p:txBody>
          <a:bodyPr/>
          <a:lstStyle/>
          <a:p>
            <a:fld id="{A7EF3C4F-7E18-4210-AAFC-FAC552E127C5}" type="slidenum">
              <a:rPr lang="en-US"/>
              <a:t>21</a:t>
            </a:fld>
            <a:endParaRPr lang="en-US"/>
          </a:p>
        </p:txBody>
      </p:sp>
    </p:spTree>
    <p:extLst>
      <p:ext uri="{BB962C8B-B14F-4D97-AF65-F5344CB8AC3E}">
        <p14:creationId xmlns:p14="http://schemas.microsoft.com/office/powerpoint/2010/main" val="26583034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8" y="4523015"/>
            <a:ext cx="6098043" cy="4392385"/>
          </a:xfrm>
          <a:prstGeom prst="rect">
            <a:avLst/>
          </a:prstGeom>
        </p:spPr>
        <p:txBody>
          <a:bodyPr/>
          <a:lstStyle/>
          <a:p>
            <a:r>
              <a:rPr lang="en-US">
                <a:cs typeface="Calibri"/>
              </a:rPr>
              <a:t>Diane</a:t>
            </a:r>
          </a:p>
          <a:p>
            <a:endParaRPr lang="en-US">
              <a:cs typeface="Calibri"/>
            </a:endParaRPr>
          </a:p>
        </p:txBody>
      </p:sp>
      <p:sp>
        <p:nvSpPr>
          <p:cNvPr id="4" name="Slide Number Placeholder 3"/>
          <p:cNvSpPr>
            <a:spLocks noGrp="1"/>
          </p:cNvSpPr>
          <p:nvPr>
            <p:ph type="sldNum" sz="quarter" idx="5"/>
          </p:nvPr>
        </p:nvSpPr>
        <p:spPr>
          <a:xfrm>
            <a:off x="6172199" y="8523514"/>
            <a:ext cx="534421" cy="391886"/>
          </a:xfrm>
          <a:prstGeom prst="rect">
            <a:avLst/>
          </a:prstGeom>
        </p:spPr>
        <p:txBody>
          <a:bodyPr/>
          <a:lstStyle/>
          <a:p>
            <a:fld id="{A7EF3C4F-7E18-4210-AAFC-FAC552E127C5}" type="slidenum">
              <a:rPr lang="en-US"/>
              <a:t>22</a:t>
            </a:fld>
            <a:endParaRPr lang="en-US"/>
          </a:p>
        </p:txBody>
      </p:sp>
    </p:spTree>
    <p:extLst>
      <p:ext uri="{BB962C8B-B14F-4D97-AF65-F5344CB8AC3E}">
        <p14:creationId xmlns:p14="http://schemas.microsoft.com/office/powerpoint/2010/main" val="2901391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718957"/>
            <a:ext cx="6098043" cy="4196443"/>
          </a:xfrm>
          <a:prstGeom prst="rect">
            <a:avLst/>
          </a:prstGeom>
        </p:spPr>
        <p:txBody>
          <a:bodyPr/>
          <a:lstStyle/>
          <a:p>
            <a:r>
              <a:rPr lang="en-US">
                <a:cs typeface="Calibri"/>
              </a:rPr>
              <a:t>Diane Feed back survey</a:t>
            </a:r>
          </a:p>
          <a:p>
            <a:r>
              <a:rPr lang="en-US">
                <a:cs typeface="Calibri"/>
              </a:rPr>
              <a:t>Amy </a:t>
            </a:r>
          </a:p>
        </p:txBody>
      </p:sp>
      <p:sp>
        <p:nvSpPr>
          <p:cNvPr id="4" name="Slide Number Placeholder 3"/>
          <p:cNvSpPr>
            <a:spLocks noGrp="1"/>
          </p:cNvSpPr>
          <p:nvPr>
            <p:ph type="sldNum" sz="quarter" idx="5"/>
          </p:nvPr>
        </p:nvSpPr>
        <p:spPr>
          <a:xfrm>
            <a:off x="6204857" y="8621486"/>
            <a:ext cx="501763" cy="293914"/>
          </a:xfrm>
          <a:prstGeom prst="rect">
            <a:avLst/>
          </a:prstGeom>
        </p:spPr>
        <p:txBody>
          <a:bodyPr/>
          <a:lstStyle/>
          <a:p>
            <a:pPr algn="r"/>
            <a:fld id="{A7EF3C4F-7E18-4210-AAFC-FAC552E127C5}" type="slidenum">
              <a:rPr lang="en-US" sz="1200"/>
              <a:pPr algn="r"/>
              <a:t>23</a:t>
            </a:fld>
            <a:endParaRPr lang="en-US" sz="1200"/>
          </a:p>
        </p:txBody>
      </p:sp>
    </p:spTree>
    <p:extLst>
      <p:ext uri="{BB962C8B-B14F-4D97-AF65-F5344CB8AC3E}">
        <p14:creationId xmlns:p14="http://schemas.microsoft.com/office/powerpoint/2010/main" val="23445461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6" y="4400550"/>
            <a:ext cx="6098043" cy="4392385"/>
          </a:xfrm>
          <a:prstGeom prst="rect">
            <a:avLst/>
          </a:prstGeom>
        </p:spPr>
        <p:txBody>
          <a:bodyPr/>
          <a:lstStyle/>
          <a:p>
            <a:endParaRPr lang="en-US"/>
          </a:p>
        </p:txBody>
      </p:sp>
      <p:sp>
        <p:nvSpPr>
          <p:cNvPr id="4" name="Slide Number Placeholder 3"/>
          <p:cNvSpPr>
            <a:spLocks noGrp="1"/>
          </p:cNvSpPr>
          <p:nvPr>
            <p:ph type="sldNum" sz="quarter" idx="10"/>
          </p:nvPr>
        </p:nvSpPr>
        <p:spPr>
          <a:xfrm>
            <a:off x="6270170" y="8881322"/>
            <a:ext cx="436449" cy="375558"/>
          </a:xfrm>
          <a:prstGeom prst="rect">
            <a:avLst/>
          </a:prstGeom>
        </p:spPr>
        <p:txBody>
          <a:bodyPr/>
          <a:lstStyle/>
          <a:p>
            <a:pPr algn="r"/>
            <a:fld id="{A7EF3C4F-7E18-4210-AAFC-FAC552E127C5}" type="slidenum">
              <a:rPr lang="en-US" sz="1200" smtClean="0"/>
              <a:pPr algn="r"/>
              <a:t>24</a:t>
            </a:fld>
            <a:endParaRPr lang="en-US" sz="1200"/>
          </a:p>
        </p:txBody>
      </p:sp>
    </p:spTree>
    <p:extLst>
      <p:ext uri="{BB962C8B-B14F-4D97-AF65-F5344CB8AC3E}">
        <p14:creationId xmlns:p14="http://schemas.microsoft.com/office/powerpoint/2010/main" val="209300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5859" y="4509950"/>
            <a:ext cx="6080761" cy="4085409"/>
          </a:xfrm>
          <a:prstGeom prst="rect">
            <a:avLst/>
          </a:prstGeom>
        </p:spPr>
        <p:txBody>
          <a:bodyPr/>
          <a:lstStyle/>
          <a:p>
            <a:r>
              <a:rPr lang="en-US">
                <a:cs typeface="Calibri"/>
              </a:rPr>
              <a:t>Diane</a:t>
            </a:r>
          </a:p>
        </p:txBody>
      </p:sp>
      <p:sp>
        <p:nvSpPr>
          <p:cNvPr id="4" name="Slide Number Placeholder 3"/>
          <p:cNvSpPr>
            <a:spLocks noGrp="1"/>
          </p:cNvSpPr>
          <p:nvPr>
            <p:ph type="sldNum" sz="quarter" idx="5"/>
          </p:nvPr>
        </p:nvSpPr>
        <p:spPr>
          <a:xfrm>
            <a:off x="6295141" y="8876487"/>
            <a:ext cx="365759" cy="370521"/>
          </a:xfrm>
          <a:prstGeom prst="rect">
            <a:avLst/>
          </a:prstGeom>
        </p:spPr>
        <p:txBody>
          <a:bodyPr/>
          <a:lstStyle/>
          <a:p>
            <a:fld id="{A7EF3C4F-7E18-4210-AAFC-FAC552E127C5}" type="slidenum">
              <a:rPr lang="en-US" sz="1200"/>
              <a:t>3</a:t>
            </a:fld>
            <a:endParaRPr lang="en-US" sz="1200"/>
          </a:p>
        </p:txBody>
      </p:sp>
    </p:spTree>
    <p:extLst>
      <p:ext uri="{BB962C8B-B14F-4D97-AF65-F5344CB8AC3E}">
        <p14:creationId xmlns:p14="http://schemas.microsoft.com/office/powerpoint/2010/main" val="2459773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503419"/>
            <a:ext cx="6098043" cy="4327071"/>
          </a:xfrm>
          <a:prstGeom prst="rect">
            <a:avLst/>
          </a:prstGeom>
        </p:spPr>
        <p:txBody>
          <a:bodyPr/>
          <a:lstStyle/>
          <a:p>
            <a:r>
              <a:rPr lang="en-US">
                <a:cs typeface="Calibri"/>
              </a:rPr>
              <a:t>Diane</a:t>
            </a:r>
          </a:p>
        </p:txBody>
      </p:sp>
      <p:sp>
        <p:nvSpPr>
          <p:cNvPr id="4" name="Slide Number Placeholder 3"/>
          <p:cNvSpPr>
            <a:spLocks noGrp="1"/>
          </p:cNvSpPr>
          <p:nvPr>
            <p:ph type="sldNum" sz="quarter" idx="5"/>
          </p:nvPr>
        </p:nvSpPr>
        <p:spPr>
          <a:xfrm>
            <a:off x="6309360" y="8830489"/>
            <a:ext cx="274319" cy="329839"/>
          </a:xfrm>
          <a:prstGeom prst="rect">
            <a:avLst/>
          </a:prstGeom>
        </p:spPr>
        <p:txBody>
          <a:bodyPr/>
          <a:lstStyle/>
          <a:p>
            <a:fld id="{A7EF3C4F-7E18-4210-AAFC-FAC552E127C5}" type="slidenum">
              <a:rPr lang="en-US" sz="1200"/>
              <a:t>4</a:t>
            </a:fld>
            <a:endParaRPr lang="en-US" sz="1200"/>
          </a:p>
        </p:txBody>
      </p:sp>
    </p:spTree>
    <p:extLst>
      <p:ext uri="{BB962C8B-B14F-4D97-AF65-F5344CB8AC3E}">
        <p14:creationId xmlns:p14="http://schemas.microsoft.com/office/powerpoint/2010/main" val="287380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19" y="4673237"/>
            <a:ext cx="5975102" cy="4150723"/>
          </a:xfrm>
          <a:prstGeom prst="rect">
            <a:avLst/>
          </a:prstGeom>
        </p:spPr>
        <p:txBody>
          <a:bodyPr/>
          <a:lstStyle/>
          <a:p>
            <a:r>
              <a:rPr lang="en-US">
                <a:cs typeface="Calibri"/>
              </a:rPr>
              <a:t>Diane</a:t>
            </a:r>
          </a:p>
        </p:txBody>
      </p:sp>
    </p:spTree>
    <p:extLst>
      <p:ext uri="{BB962C8B-B14F-4D97-AF65-F5344CB8AC3E}">
        <p14:creationId xmlns:p14="http://schemas.microsoft.com/office/powerpoint/2010/main" val="1825838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782638"/>
            <a:ext cx="6099175" cy="3430587"/>
          </a:xfrm>
        </p:spPr>
      </p:sp>
      <p:sp>
        <p:nvSpPr>
          <p:cNvPr id="3" name="Notes Placeholder 2"/>
          <p:cNvSpPr>
            <a:spLocks noGrp="1"/>
          </p:cNvSpPr>
          <p:nvPr>
            <p:ph type="body" idx="1"/>
          </p:nvPr>
        </p:nvSpPr>
        <p:spPr>
          <a:xfrm>
            <a:off x="404041" y="4414731"/>
            <a:ext cx="6538180" cy="4813490"/>
          </a:xfrm>
          <a:prstGeom prst="rect">
            <a:avLst/>
          </a:prstGeom>
        </p:spPr>
        <p:txBody>
          <a:bodyPr/>
          <a:lstStyle/>
          <a:p>
            <a:r>
              <a:rPr lang="en-US" sz="700" dirty="0">
                <a:cs typeface="Calibri"/>
              </a:rPr>
              <a:t>Beth</a:t>
            </a:r>
          </a:p>
          <a:p>
            <a:r>
              <a:rPr lang="en-US" sz="700" dirty="0">
                <a:cs typeface="Calibri"/>
              </a:rPr>
              <a:t>Before we start....With 105 local offices, there are a number of unique situations with local 4-H Event Council Finances.  We will take a few general questions at the end of this section, but specific situations should be discussed with your Regional Specialist. If there are some general kinds of questions you can send those to me to be addressed in our </a:t>
            </a:r>
            <a:r>
              <a:rPr lang="en-US" b="1" dirty="0"/>
              <a:t>4H Events Council Q &amp; A Webinar </a:t>
            </a:r>
            <a:r>
              <a:rPr lang="en-US" sz="700" dirty="0"/>
              <a:t>session</a:t>
            </a:r>
            <a:r>
              <a:rPr lang="en-US" sz="700" dirty="0">
                <a:cs typeface="Calibri"/>
              </a:rPr>
              <a:t> that we mentioned on last times webinar.</a:t>
            </a:r>
            <a:endParaRPr lang="en-US" dirty="0"/>
          </a:p>
          <a:p>
            <a:endParaRPr lang="en-US" sz="700">
              <a:cs typeface="Calibri"/>
            </a:endParaRPr>
          </a:p>
          <a:p>
            <a:r>
              <a:rPr lang="en-US" sz="700" dirty="0">
                <a:cs typeface="Calibri"/>
              </a:rPr>
              <a:t>Principles</a:t>
            </a:r>
            <a:r>
              <a:rPr lang="en-US" sz="700" dirty="0"/>
              <a:t> of Managing Funds for Extension Affiliated Groups</a:t>
            </a:r>
            <a:endParaRPr lang="en-US" sz="700" dirty="0">
              <a:cs typeface="Calibri"/>
            </a:endParaRPr>
          </a:p>
          <a:p>
            <a:r>
              <a:rPr lang="en-US" sz="700" dirty="0"/>
              <a:t>4-H Clubs/Groups, Master Gardeners and other groups under the jurisdiction of K-State Research and Extension who receive and dispense funds, including donations, registration fees, etc. must follow the principles of Managing Funds for Extension Affiliated Groups.</a:t>
            </a:r>
            <a:endParaRPr lang="en-US" sz="700" dirty="0">
              <a:cs typeface="Calibri"/>
            </a:endParaRPr>
          </a:p>
          <a:p>
            <a:r>
              <a:rPr lang="en-US" sz="700" dirty="0"/>
              <a:t>Extension Boards/Governing Bodies are not to manage the funds of FCE groups, livestock marketing groups, and marketing clubs.</a:t>
            </a:r>
            <a:endParaRPr lang="en-US" sz="700" dirty="0">
              <a:cs typeface="Calibri"/>
            </a:endParaRPr>
          </a:p>
          <a:p>
            <a:r>
              <a:rPr lang="en-US" sz="700" dirty="0"/>
              <a:t>Junior livestock auction sales monies are to be managed by the Fair Association/Board or a committee/third party so designated by the Fair Association/Board rather than the Extension Board or one of its affiliated groups.</a:t>
            </a:r>
            <a:endParaRPr lang="en-US" sz="700" dirty="0">
              <a:cs typeface="Calibri"/>
            </a:endParaRPr>
          </a:p>
          <a:p>
            <a:endParaRPr lang="en-US" sz="700"/>
          </a:p>
          <a:p>
            <a:r>
              <a:rPr lang="en-US" sz="700" dirty="0"/>
              <a:t>Principle #1: Accountability for all Funds/Accounts</a:t>
            </a:r>
            <a:endParaRPr lang="en-US" sz="700" dirty="0">
              <a:cs typeface="Calibri"/>
            </a:endParaRPr>
          </a:p>
          <a:p>
            <a:r>
              <a:rPr lang="en-US" sz="700" dirty="0"/>
              <a:t>All accounts and all expenditures of funds of the Local Extension Unit, from whatever source derived, are subject to approval of the Extension Board and the Director of K‐State Research and Extension. The Director and local Extension Boards are accountable for all funds generated for Extension programs. This includes all funds collected/raised in the name of Extension 4‐H Programs including clubs and other Extension affiliated groups.</a:t>
            </a:r>
            <a:endParaRPr lang="en-US" sz="700" dirty="0">
              <a:cs typeface="Calibri"/>
            </a:endParaRPr>
          </a:p>
          <a:p>
            <a:endParaRPr lang="en-US" sz="700"/>
          </a:p>
          <a:p>
            <a:r>
              <a:rPr lang="en-US" sz="700" dirty="0"/>
              <a:t>Principle #2: Two Signatures Required</a:t>
            </a:r>
            <a:endParaRPr lang="en-US" sz="700" dirty="0">
              <a:cs typeface="Calibri"/>
            </a:endParaRPr>
          </a:p>
          <a:p>
            <a:r>
              <a:rPr lang="en-US" sz="700" dirty="0"/>
              <a:t>While banks do not require this practice, for Extension financial management practices, all accounts should require two signatures for writing checks. Extension employees may not be signatory on any fund accounts. Those that are signatory on accounts should not be family members.</a:t>
            </a:r>
            <a:endParaRPr lang="en-US" sz="700" dirty="0">
              <a:cs typeface="Calibri"/>
            </a:endParaRPr>
          </a:p>
          <a:p>
            <a:endParaRPr lang="en-US" sz="700"/>
          </a:p>
          <a:p>
            <a:r>
              <a:rPr lang="en-US" sz="700" dirty="0"/>
              <a:t>Principle #3: Receipt all Financial Transactions</a:t>
            </a:r>
            <a:endParaRPr lang="en-US" sz="700" dirty="0">
              <a:cs typeface="Calibri"/>
            </a:endParaRPr>
          </a:p>
          <a:p>
            <a:r>
              <a:rPr lang="en-US" sz="700" dirty="0"/>
              <a:t>All funds should be receipted each time they change hands (i.e. at time of collection from payee, from the financial institution upon deposit, between any individuals to whom funds are transferred). Receipts should be available on request.</a:t>
            </a:r>
            <a:endParaRPr lang="en-US" sz="700" dirty="0">
              <a:cs typeface="Calibri"/>
            </a:endParaRPr>
          </a:p>
          <a:p>
            <a:endParaRPr lang="en-US" sz="700"/>
          </a:p>
          <a:p>
            <a:r>
              <a:rPr lang="en-US" sz="700" dirty="0"/>
              <a:t>Principle #4: 4‐H Accounts and the IRS</a:t>
            </a:r>
            <a:endParaRPr lang="en-US" sz="700" dirty="0">
              <a:cs typeface="Calibri"/>
            </a:endParaRPr>
          </a:p>
          <a:p>
            <a:r>
              <a:rPr lang="en-US" sz="700" dirty="0"/>
              <a:t>All Extension affiliated entities with financial account(s) must have their own employer identification number from the Internal Revenue Service. All 4‐H Club/Group(s) accounts must be included in the data base of approved clubs/groups/organizations maintained by the Kansas State University Department of 4‐H Youth Development.</a:t>
            </a:r>
            <a:endParaRPr lang="en-US" sz="700" dirty="0">
              <a:cs typeface="Calibri"/>
            </a:endParaRPr>
          </a:p>
          <a:p>
            <a:endParaRPr lang="en-US" sz="700"/>
          </a:p>
          <a:p>
            <a:r>
              <a:rPr lang="en-US" sz="700" dirty="0"/>
              <a:t>Principle #5: Financial Reviews</a:t>
            </a:r>
            <a:endParaRPr lang="en-US" sz="700" dirty="0">
              <a:cs typeface="Calibri"/>
            </a:endParaRPr>
          </a:p>
          <a:p>
            <a:r>
              <a:rPr lang="en-US" sz="700" dirty="0"/>
              <a:t>All local Extension affiliated groups, including 4‐H Clubs/Groups, are included in the tax reporting authority of local Extension Boards and must have their financial records reviewed annually by the local Extension Board. The local extension unit board should approve the review form and note in the minutes the name of the club/group of each approved financial review report.</a:t>
            </a:r>
            <a:endParaRPr lang="en-US" sz="700" dirty="0">
              <a:cs typeface="Calibri"/>
            </a:endParaRPr>
          </a:p>
          <a:p>
            <a:r>
              <a:rPr lang="en-US" sz="700" dirty="0"/>
              <a:t>4-H Clubs/Groups not listed in the 4-H departmental database and not undergoing an annual financial review by the local extension board — or any other account not in compliance with this principle:</a:t>
            </a:r>
            <a:endParaRPr lang="en-US" sz="700" dirty="0">
              <a:cs typeface="Calibri"/>
            </a:endParaRPr>
          </a:p>
          <a:p>
            <a:r>
              <a:rPr lang="en-US" sz="700" dirty="0"/>
              <a:t> will not be considered a formally authorized club/group/affiliate</a:t>
            </a:r>
            <a:br>
              <a:rPr lang="en-US" sz="700" dirty="0">
                <a:cs typeface="+mn-lt"/>
              </a:rPr>
            </a:br>
            <a:r>
              <a:rPr lang="en-US" sz="700" dirty="0"/>
              <a:t> will not be considered a charitable organization according to the IRS</a:t>
            </a:r>
            <a:br>
              <a:rPr lang="en-US" sz="700" dirty="0">
                <a:cs typeface="+mn-lt"/>
              </a:rPr>
            </a:br>
            <a:r>
              <a:rPr lang="en-US" sz="700" dirty="0"/>
              <a:t> cannot accept donations as tax-deductible</a:t>
            </a:r>
            <a:br>
              <a:rPr lang="en-US" sz="700" dirty="0">
                <a:cs typeface="+mn-lt"/>
              </a:rPr>
            </a:br>
            <a:r>
              <a:rPr lang="en-US" sz="700" dirty="0"/>
              <a:t> will be subject to reconsideration of the privilege of using the 4-H name and emblem as decided by the State 4-H Program Leader</a:t>
            </a:r>
            <a:br>
              <a:rPr lang="en-US" sz="700" dirty="0">
                <a:cs typeface="+mn-lt"/>
              </a:rPr>
            </a:br>
            <a:r>
              <a:rPr lang="en-US" sz="700" dirty="0"/>
              <a:t> will be responsible for registering and reporting as specified by the IRS as a “for-profit” business, subject to all associated tax filing and reporting responsibilities </a:t>
            </a:r>
            <a:endParaRPr lang="en-US" sz="700" dirty="0">
              <a:cs typeface="Calibri"/>
            </a:endParaRPr>
          </a:p>
        </p:txBody>
      </p:sp>
      <p:sp>
        <p:nvSpPr>
          <p:cNvPr id="4" name="Slide Number Placeholder 3"/>
          <p:cNvSpPr>
            <a:spLocks noGrp="1"/>
          </p:cNvSpPr>
          <p:nvPr>
            <p:ph type="sldNum" sz="quarter" idx="5"/>
          </p:nvPr>
        </p:nvSpPr>
        <p:spPr>
          <a:xfrm>
            <a:off x="6477000" y="8641081"/>
            <a:ext cx="229620" cy="587140"/>
          </a:xfrm>
          <a:prstGeom prst="rect">
            <a:avLst/>
          </a:prstGeom>
        </p:spPr>
        <p:txBody>
          <a:bodyPr/>
          <a:lstStyle/>
          <a:p>
            <a:fld id="{A7EF3C4F-7E18-4210-AAFC-FAC552E127C5}" type="slidenum">
              <a:rPr lang="en-US" sz="1200"/>
              <a:t>6</a:t>
            </a:fld>
            <a:endParaRPr lang="en-US" sz="1200"/>
          </a:p>
        </p:txBody>
      </p:sp>
    </p:spTree>
    <p:extLst>
      <p:ext uri="{BB962C8B-B14F-4D97-AF65-F5344CB8AC3E}">
        <p14:creationId xmlns:p14="http://schemas.microsoft.com/office/powerpoint/2010/main" val="2243241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8577" y="4495800"/>
            <a:ext cx="6098043" cy="4373880"/>
          </a:xfrm>
          <a:prstGeom prst="rect">
            <a:avLst/>
          </a:prstGeom>
        </p:spPr>
        <p:txBody>
          <a:bodyPr/>
          <a:lstStyle/>
          <a:p>
            <a:r>
              <a:rPr lang="en-US">
                <a:cs typeface="Calibri"/>
              </a:rPr>
              <a:t>Beth</a:t>
            </a:r>
          </a:p>
          <a:p>
            <a:r>
              <a:rPr lang="en-US"/>
              <a:t>How to Manage:</a:t>
            </a:r>
            <a:endParaRPr lang="en-US">
              <a:cs typeface="Calibri"/>
            </a:endParaRPr>
          </a:p>
          <a:p>
            <a:endParaRPr lang="en-US"/>
          </a:p>
          <a:p>
            <a:r>
              <a:rPr lang="en-US"/>
              <a:t>Through an ACTIVE  Partnership with Local Office Because of the large volume of transactions, large balances and number of unit wide funds this is often a partnership with staff in the local office and the  4-H Council Treasurer to keep an accurate account of any money that may be the property of the 4-H Council, pay bills approved by the Council and prepare reports  for each council meeting of the account.</a:t>
            </a:r>
            <a:endParaRPr lang="en-US">
              <a:cs typeface="Calibri"/>
            </a:endParaRPr>
          </a:p>
          <a:p>
            <a:endParaRPr lang="en-US">
              <a:cs typeface="Calibri"/>
            </a:endParaRPr>
          </a:p>
          <a:p>
            <a:r>
              <a:rPr lang="en-US"/>
              <a:t>This needs to be an active partnership where both parties are involved and know what is going on</a:t>
            </a:r>
            <a:endParaRPr lang="en-US">
              <a:cs typeface="Calibri"/>
            </a:endParaRPr>
          </a:p>
          <a:p>
            <a:endParaRPr lang="en-US"/>
          </a:p>
          <a:p>
            <a:r>
              <a:rPr lang="en-US"/>
              <a:t>Accounting software or plan</a:t>
            </a:r>
            <a:endParaRPr lang="en-US">
              <a:cs typeface="Calibri"/>
            </a:endParaRPr>
          </a:p>
          <a:p>
            <a:endParaRPr lang="en-US"/>
          </a:p>
          <a:p>
            <a:r>
              <a:rPr lang="en-US"/>
              <a:t>Paying bills between meetings </a:t>
            </a:r>
            <a:endParaRPr lang="en-US">
              <a:cs typeface="Calibri"/>
            </a:endParaRPr>
          </a:p>
          <a:p>
            <a:r>
              <a:rPr lang="en-US">
                <a:cs typeface="Calibri"/>
              </a:rPr>
              <a:t>If the items is on an approved budget it is appropriate to pay</a:t>
            </a:r>
          </a:p>
          <a:p>
            <a:r>
              <a:rPr lang="en-US">
                <a:cs typeface="Calibri"/>
              </a:rPr>
              <a:t>Ask creditors to change due dates when applicable</a:t>
            </a:r>
          </a:p>
          <a:p>
            <a:r>
              <a:rPr lang="en-US">
                <a:cs typeface="Calibri"/>
              </a:rPr>
              <a:t>Make decisions ahead of time</a:t>
            </a:r>
          </a:p>
          <a:p>
            <a:r>
              <a:rPr lang="en-US">
                <a:cs typeface="Calibri"/>
              </a:rPr>
              <a:t>Can officers make decision?</a:t>
            </a:r>
          </a:p>
          <a:p>
            <a:endParaRPr lang="en-US">
              <a:cs typeface="Calibri"/>
            </a:endParaRPr>
          </a:p>
          <a:p>
            <a:r>
              <a:rPr lang="en-US">
                <a:cs typeface="Calibri"/>
              </a:rPr>
              <a:t>Managing multiple finds within 4-H Council</a:t>
            </a:r>
          </a:p>
          <a:p>
            <a:endParaRPr lang="en-US">
              <a:cs typeface="Calibri"/>
            </a:endParaRPr>
          </a:p>
          <a:p>
            <a:r>
              <a:rPr lang="en-US">
                <a:cs typeface="Calibri"/>
              </a:rPr>
              <a:t> </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a:xfrm>
            <a:off x="6460737" y="8458200"/>
            <a:ext cx="366781" cy="411480"/>
          </a:xfrm>
          <a:prstGeom prst="rect">
            <a:avLst/>
          </a:prstGeom>
        </p:spPr>
        <p:txBody>
          <a:bodyPr/>
          <a:lstStyle/>
          <a:p>
            <a:fld id="{A7EF3C4F-7E18-4210-AAFC-FAC552E127C5}" type="slidenum">
              <a:rPr lang="en-US"/>
              <a:t>7</a:t>
            </a:fld>
            <a:endParaRPr lang="en-US"/>
          </a:p>
        </p:txBody>
      </p:sp>
    </p:spTree>
    <p:extLst>
      <p:ext uri="{BB962C8B-B14F-4D97-AF65-F5344CB8AC3E}">
        <p14:creationId xmlns:p14="http://schemas.microsoft.com/office/powerpoint/2010/main" val="535946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19" y="4686300"/>
            <a:ext cx="5975102" cy="4000500"/>
          </a:xfrm>
          <a:prstGeom prst="rect">
            <a:avLst/>
          </a:prstGeom>
        </p:spPr>
        <p:txBody>
          <a:bodyPr/>
          <a:lstStyle/>
          <a:p>
            <a:r>
              <a:rPr lang="en-US">
                <a:cs typeface="Calibri"/>
              </a:rPr>
              <a:t>Beth</a:t>
            </a:r>
          </a:p>
          <a:p>
            <a:endParaRPr lang="en-US">
              <a:cs typeface="Calibri"/>
            </a:endParaRPr>
          </a:p>
        </p:txBody>
      </p:sp>
      <p:sp>
        <p:nvSpPr>
          <p:cNvPr id="4" name="Slide Number Placeholder 3"/>
          <p:cNvSpPr>
            <a:spLocks noGrp="1"/>
          </p:cNvSpPr>
          <p:nvPr>
            <p:ph type="sldNum" sz="quarter" idx="5"/>
          </p:nvPr>
        </p:nvSpPr>
        <p:spPr>
          <a:xfrm>
            <a:off x="6126480" y="8686799"/>
            <a:ext cx="762510" cy="473529"/>
          </a:xfrm>
          <a:prstGeom prst="rect">
            <a:avLst/>
          </a:prstGeom>
        </p:spPr>
        <p:txBody>
          <a:bodyPr/>
          <a:lstStyle/>
          <a:p>
            <a:fld id="{A7EF3C4F-7E18-4210-AAFC-FAC552E127C5}" type="slidenum">
              <a:rPr lang="en-US"/>
              <a:t>8</a:t>
            </a:fld>
            <a:endParaRPr lang="en-US"/>
          </a:p>
        </p:txBody>
      </p:sp>
    </p:spTree>
    <p:extLst>
      <p:ext uri="{BB962C8B-B14F-4D97-AF65-F5344CB8AC3E}">
        <p14:creationId xmlns:p14="http://schemas.microsoft.com/office/powerpoint/2010/main" val="258672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8013" y="782638"/>
            <a:ext cx="6099175" cy="3430587"/>
          </a:xfrm>
        </p:spPr>
      </p:sp>
      <p:sp>
        <p:nvSpPr>
          <p:cNvPr id="3" name="Notes Placeholder 2"/>
          <p:cNvSpPr>
            <a:spLocks noGrp="1"/>
          </p:cNvSpPr>
          <p:nvPr>
            <p:ph type="body" idx="1"/>
          </p:nvPr>
        </p:nvSpPr>
        <p:spPr>
          <a:xfrm>
            <a:off x="731519" y="4777740"/>
            <a:ext cx="5852160" cy="3589020"/>
          </a:xfrm>
          <a:prstGeom prst="rect">
            <a:avLst/>
          </a:prstGeom>
        </p:spPr>
        <p:txBody>
          <a:bodyPr/>
          <a:lstStyle/>
          <a:p>
            <a:r>
              <a:rPr lang="en-US">
                <a:cs typeface="Calibri"/>
              </a:rPr>
              <a:t>Beth</a:t>
            </a:r>
          </a:p>
          <a:p>
            <a:endParaRPr lang="en-US"/>
          </a:p>
          <a:p>
            <a:r>
              <a:rPr lang="en-US"/>
              <a:t>1) With appropriate information, it allows the members to make data driven decisions</a:t>
            </a:r>
            <a:endParaRPr lang="en-US">
              <a:cs typeface="Calibri"/>
            </a:endParaRPr>
          </a:p>
          <a:p>
            <a:pPr>
              <a:spcBef>
                <a:spcPct val="20000"/>
              </a:spcBef>
            </a:pPr>
            <a:endParaRPr lang="en-US"/>
          </a:p>
          <a:p>
            <a:pPr>
              <a:spcBef>
                <a:spcPct val="20000"/>
              </a:spcBef>
            </a:pPr>
            <a:r>
              <a:rPr lang="en-US">
                <a:cs typeface="Calibri"/>
              </a:rPr>
              <a:t>Software or set up</a:t>
            </a:r>
          </a:p>
          <a:p>
            <a:pPr>
              <a:spcBef>
                <a:spcPct val="20000"/>
              </a:spcBef>
            </a:pPr>
            <a:r>
              <a:rPr lang="en-US">
                <a:cs typeface="Calibri"/>
              </a:rPr>
              <a:t>Proposed and actual data over the years</a:t>
            </a:r>
          </a:p>
          <a:p>
            <a:pPr>
              <a:spcBef>
                <a:spcPct val="20000"/>
              </a:spcBef>
            </a:pPr>
            <a:endParaRPr lang="en-US">
              <a:cs typeface="Calibri"/>
            </a:endParaRPr>
          </a:p>
          <a:p>
            <a:r>
              <a:rPr lang="en-US"/>
              <a:t>2) Maps the financial plan for the year giving committees goals and boundaries </a:t>
            </a:r>
            <a:endParaRPr lang="en-US">
              <a:cs typeface="Calibri"/>
            </a:endParaRPr>
          </a:p>
          <a:p>
            <a:pPr>
              <a:spcBef>
                <a:spcPct val="20000"/>
              </a:spcBef>
            </a:pPr>
            <a:endParaRPr lang="en-US"/>
          </a:p>
          <a:p>
            <a:pPr>
              <a:spcBef>
                <a:spcPct val="20000"/>
              </a:spcBef>
            </a:pPr>
            <a:r>
              <a:rPr lang="en-US">
                <a:cs typeface="Calibri"/>
              </a:rPr>
              <a:t>Tells the group where money will be spent, allows for budgeted items to be paid between meetings when necessary</a:t>
            </a:r>
          </a:p>
          <a:p>
            <a:pPr>
              <a:spcBef>
                <a:spcPct val="20000"/>
              </a:spcBef>
            </a:pPr>
            <a:endParaRPr lang="en-US">
              <a:cs typeface="Calibri"/>
            </a:endParaRPr>
          </a:p>
          <a:p>
            <a:pPr>
              <a:spcBef>
                <a:spcPct val="20000"/>
              </a:spcBef>
            </a:pPr>
            <a:r>
              <a:rPr lang="en-US"/>
              <a:t>3) Helps member learn an important life skill</a:t>
            </a:r>
            <a:endParaRPr lang="en-US">
              <a:cs typeface="Calibri"/>
            </a:endParaRPr>
          </a:p>
          <a:p>
            <a:pPr>
              <a:spcBef>
                <a:spcPct val="20000"/>
              </a:spcBef>
            </a:pPr>
            <a:r>
              <a:rPr lang="en-US">
                <a:cs typeface="Calibri"/>
              </a:rPr>
              <a:t>We all know budgeting is a skill more people need to understand and learning to stay within a budget is as well. </a:t>
            </a:r>
          </a:p>
          <a:p>
            <a:pPr>
              <a:spcBef>
                <a:spcPct val="20000"/>
              </a:spcBef>
            </a:pPr>
            <a:endParaRPr lang="en-US">
              <a:cs typeface="Calibri"/>
            </a:endParaRPr>
          </a:p>
          <a:p>
            <a:pPr>
              <a:spcBef>
                <a:spcPct val="20000"/>
              </a:spcBef>
            </a:pPr>
            <a:endParaRPr lang="en-US">
              <a:cs typeface="Calibri"/>
            </a:endParaRPr>
          </a:p>
          <a:p>
            <a:pPr>
              <a:spcBef>
                <a:spcPct val="20000"/>
              </a:spcBef>
            </a:pP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a:xfrm>
            <a:off x="5852159" y="8931728"/>
            <a:ext cx="731519" cy="393243"/>
          </a:xfrm>
          <a:prstGeom prst="rect">
            <a:avLst/>
          </a:prstGeom>
        </p:spPr>
        <p:txBody>
          <a:bodyPr/>
          <a:lstStyle/>
          <a:p>
            <a:fld id="{A7EF3C4F-7E18-4210-AAFC-FAC552E127C5}" type="slidenum">
              <a:rPr lang="en-US"/>
              <a:t>9</a:t>
            </a:fld>
            <a:endParaRPr lang="en-US"/>
          </a:p>
        </p:txBody>
      </p:sp>
    </p:spTree>
    <p:extLst>
      <p:ext uri="{BB962C8B-B14F-4D97-AF65-F5344CB8AC3E}">
        <p14:creationId xmlns:p14="http://schemas.microsoft.com/office/powerpoint/2010/main" val="5899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64567" y="1125602"/>
            <a:ext cx="3954378" cy="1390174"/>
          </a:xfrm>
        </p:spPr>
        <p:txBody>
          <a:bodyPr>
            <a:noAutofit/>
          </a:bodyPr>
          <a:lstStyle>
            <a:lvl1pPr algn="l">
              <a:defRPr sz="4800" b="1" i="0" baseline="0">
                <a:solidFill>
                  <a:srgbClr val="3D156F"/>
                </a:solidFill>
                <a:latin typeface="Arial"/>
              </a:defRPr>
            </a:lvl1pPr>
          </a:lstStyle>
          <a:p>
            <a:r>
              <a:rPr lang="en-US"/>
              <a:t>CLICK TO </a:t>
            </a:r>
            <a:br>
              <a:rPr lang="en-US"/>
            </a:br>
            <a:r>
              <a:rPr lang="en-US"/>
              <a:t>ADD TITLE</a:t>
            </a:r>
          </a:p>
        </p:txBody>
      </p:sp>
      <p:sp>
        <p:nvSpPr>
          <p:cNvPr id="3" name="Subtitle 2"/>
          <p:cNvSpPr>
            <a:spLocks noGrp="1"/>
          </p:cNvSpPr>
          <p:nvPr>
            <p:ph type="subTitle" idx="1" hasCustomPrompt="1"/>
          </p:nvPr>
        </p:nvSpPr>
        <p:spPr>
          <a:xfrm>
            <a:off x="964567" y="2589051"/>
            <a:ext cx="3954378" cy="431576"/>
          </a:xfrm>
        </p:spPr>
        <p:txBody>
          <a:bodyPr>
            <a:normAutofit/>
          </a:bodyPr>
          <a:lstStyle>
            <a:lvl1pPr marL="0" indent="0" algn="l">
              <a:buNone/>
              <a:defRPr sz="2400" b="0" i="1" baseline="0">
                <a:solidFill>
                  <a:srgbClr val="3D156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sp>
        <p:nvSpPr>
          <p:cNvPr id="8" name="Picture Placeholder 7"/>
          <p:cNvSpPr>
            <a:spLocks noGrp="1"/>
          </p:cNvSpPr>
          <p:nvPr>
            <p:ph type="pic" sz="quarter" idx="10"/>
          </p:nvPr>
        </p:nvSpPr>
        <p:spPr>
          <a:xfrm>
            <a:off x="5821363" y="0"/>
            <a:ext cx="3322637" cy="5143500"/>
          </a:xfrm>
        </p:spPr>
        <p:txBody>
          <a:bodyPr bIns="777240" anchor="b" anchorCtr="0">
            <a:normAutofit/>
          </a:bodyPr>
          <a:lstStyle>
            <a:lvl1pPr marL="182880" indent="0">
              <a:lnSpc>
                <a:spcPct val="100000"/>
              </a:lnSpc>
              <a:spcBef>
                <a:spcPts val="11784"/>
              </a:spcBef>
              <a:buNone/>
              <a:defRPr sz="1600">
                <a:solidFill>
                  <a:srgbClr val="3D156F"/>
                </a:solidFill>
                <a:latin typeface="Arial"/>
              </a:defRPr>
            </a:lvl1pPr>
          </a:lstStyle>
          <a:p>
            <a:endParaRPr lang="en-US"/>
          </a:p>
        </p:txBody>
      </p:sp>
    </p:spTree>
    <p:extLst>
      <p:ext uri="{BB962C8B-B14F-4D97-AF65-F5344CB8AC3E}">
        <p14:creationId xmlns:p14="http://schemas.microsoft.com/office/powerpoint/2010/main" val="224233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9FA1D7-E049-244D-8EC2-F545736960AB}"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160205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9FA1D7-E049-244D-8EC2-F545736960AB}"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2884135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9FA1D7-E049-244D-8EC2-F545736960AB}"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612123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9FA1D7-E049-244D-8EC2-F545736960AB}"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335850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21552" y="1424792"/>
            <a:ext cx="7029564" cy="814167"/>
          </a:xfrm>
        </p:spPr>
        <p:txBody>
          <a:bodyPr>
            <a:noAutofit/>
          </a:bodyPr>
          <a:lstStyle>
            <a:lvl1pPr algn="l">
              <a:defRPr sz="4800" b="1" i="0" baseline="0">
                <a:solidFill>
                  <a:srgbClr val="3D156F"/>
                </a:solidFill>
                <a:latin typeface="Arial"/>
              </a:defRPr>
            </a:lvl1pPr>
          </a:lstStyle>
          <a:p>
            <a:r>
              <a:rPr lang="en-US"/>
              <a:t>CLICK TO ADD TITLE</a:t>
            </a:r>
          </a:p>
        </p:txBody>
      </p:sp>
      <p:sp>
        <p:nvSpPr>
          <p:cNvPr id="3" name="Subtitle 2"/>
          <p:cNvSpPr>
            <a:spLocks noGrp="1"/>
          </p:cNvSpPr>
          <p:nvPr>
            <p:ph type="subTitle" idx="1" hasCustomPrompt="1"/>
          </p:nvPr>
        </p:nvSpPr>
        <p:spPr>
          <a:xfrm>
            <a:off x="1021552" y="2312232"/>
            <a:ext cx="3954378" cy="415226"/>
          </a:xfrm>
        </p:spPr>
        <p:txBody>
          <a:bodyPr>
            <a:normAutofit/>
          </a:bodyPr>
          <a:lstStyle>
            <a:lvl1pPr marL="0" indent="0" algn="l">
              <a:buNone/>
              <a:defRPr sz="2400" b="0" i="1" baseline="0">
                <a:solidFill>
                  <a:srgbClr val="3D156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spTree>
    <p:extLst>
      <p:ext uri="{BB962C8B-B14F-4D97-AF65-F5344CB8AC3E}">
        <p14:creationId xmlns:p14="http://schemas.microsoft.com/office/powerpoint/2010/main" val="212146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92407" y="287010"/>
            <a:ext cx="8161117" cy="787690"/>
          </a:xfrm>
        </p:spPr>
        <p:txBody>
          <a:bodyPr>
            <a:noAutofit/>
          </a:bodyPr>
          <a:lstStyle>
            <a:lvl1pPr algn="ctr">
              <a:defRPr sz="4800" b="1" i="0" baseline="0">
                <a:solidFill>
                  <a:srgbClr val="3D156F"/>
                </a:solidFill>
                <a:latin typeface="Arial"/>
              </a:defRPr>
            </a:lvl1pPr>
          </a:lstStyle>
          <a:p>
            <a:r>
              <a:rPr lang="en-US"/>
              <a:t>CLICK TO ADD TITLE</a:t>
            </a:r>
          </a:p>
        </p:txBody>
      </p:sp>
      <p:sp>
        <p:nvSpPr>
          <p:cNvPr id="3" name="Subtitle 2"/>
          <p:cNvSpPr>
            <a:spLocks noGrp="1"/>
          </p:cNvSpPr>
          <p:nvPr>
            <p:ph type="subTitle" idx="1" hasCustomPrompt="1"/>
          </p:nvPr>
        </p:nvSpPr>
        <p:spPr>
          <a:xfrm>
            <a:off x="492406" y="1139833"/>
            <a:ext cx="8161117" cy="3118260"/>
          </a:xfrm>
        </p:spPr>
        <p:txBody>
          <a:bodyPr>
            <a:normAutofit/>
          </a:bodyPr>
          <a:lstStyle>
            <a:lvl1pPr marL="0" indent="0" algn="l">
              <a:buNone/>
              <a:defRPr sz="1800" b="0" i="0" baseline="0">
                <a:solidFill>
                  <a:srgbClr val="3D156F"/>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text</a:t>
            </a:r>
          </a:p>
        </p:txBody>
      </p:sp>
    </p:spTree>
    <p:extLst>
      <p:ext uri="{BB962C8B-B14F-4D97-AF65-F5344CB8AC3E}">
        <p14:creationId xmlns:p14="http://schemas.microsoft.com/office/powerpoint/2010/main" val="1851239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9FA1D7-E049-244D-8EC2-F545736960AB}"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3931394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9FA1D7-E049-244D-8EC2-F545736960AB}"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2308900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9FA1D7-E049-244D-8EC2-F545736960AB}"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409684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9FA1D7-E049-244D-8EC2-F545736960AB}"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376828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9FA1D7-E049-244D-8EC2-F545736960AB}"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222613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A1D7-E049-244D-8EC2-F545736960AB}"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62E7EA-83E1-C846-A70C-54413FAAF1E8}" type="slidenum">
              <a:rPr lang="en-US" smtClean="0"/>
              <a:t>‹#›</a:t>
            </a:fld>
            <a:endParaRPr lang="en-US"/>
          </a:p>
        </p:txBody>
      </p:sp>
    </p:spTree>
    <p:extLst>
      <p:ext uri="{BB962C8B-B14F-4D97-AF65-F5344CB8AC3E}">
        <p14:creationId xmlns:p14="http://schemas.microsoft.com/office/powerpoint/2010/main" val="371839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89FA1D7-E049-244D-8EC2-F545736960AB}" type="datetimeFigureOut">
              <a:rPr lang="en-US" smtClean="0"/>
              <a:t>2/25/2020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762E7EA-83E1-C846-A70C-54413FAAF1E8}" type="slidenum">
              <a:rPr lang="en-US" smtClean="0"/>
              <a:t>‹#›</a:t>
            </a:fld>
            <a:endParaRPr lang="en-US"/>
          </a:p>
        </p:txBody>
      </p:sp>
    </p:spTree>
    <p:extLst>
      <p:ext uri="{BB962C8B-B14F-4D97-AF65-F5344CB8AC3E}">
        <p14:creationId xmlns:p14="http://schemas.microsoft.com/office/powerpoint/2010/main" val="443797378"/>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9.gi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9.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s://kstate.ca1.qualtrics.com/jfe/preview/SV_7TBitS912fYntWZ?Q_SurveyVersionID=current&amp;Q_CHL=preview"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hyperlink" Target="https://www.kansas4-h.org/resources/4-h-library/4-h-clubs/officer-resources/index.html" TargetMode="External"/><Relationship Id="rId4" Type="http://schemas.openxmlformats.org/officeDocument/2006/relationships/hyperlink" Target="https://www.kansas4-h.org/resources/4-h-library/county-fair/index.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s://www.kansas4-h.org/resources/4-h-library/council/council.html"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www.kansas4-h.org/resources/4-h-library/4-h-clubs/club-finances/index.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9" name="Title 18"/>
          <p:cNvSpPr>
            <a:spLocks noGrp="1"/>
          </p:cNvSpPr>
          <p:nvPr>
            <p:ph type="ctrTitle"/>
          </p:nvPr>
        </p:nvSpPr>
        <p:spPr>
          <a:xfrm>
            <a:off x="1021552" y="1498066"/>
            <a:ext cx="7029564" cy="700183"/>
          </a:xfrm>
        </p:spPr>
        <p:txBody>
          <a:bodyPr/>
          <a:lstStyle/>
          <a:p>
            <a:r>
              <a:rPr lang="en-US" sz="2800"/>
              <a:t>Making 4-H Event Councils Effective</a:t>
            </a:r>
          </a:p>
        </p:txBody>
      </p:sp>
      <p:sp>
        <p:nvSpPr>
          <p:cNvPr id="20" name="Subtitle 19"/>
          <p:cNvSpPr>
            <a:spLocks noGrp="1"/>
          </p:cNvSpPr>
          <p:nvPr>
            <p:ph type="subTitle" idx="1"/>
          </p:nvPr>
        </p:nvSpPr>
        <p:spPr/>
        <p:txBody>
          <a:bodyPr>
            <a:normAutofit fontScale="92500" lnSpcReduction="10000"/>
          </a:bodyPr>
          <a:lstStyle/>
          <a:p>
            <a:r>
              <a:rPr lang="en-US"/>
              <a:t>Webinar II- February 26, 2020</a:t>
            </a:r>
          </a:p>
        </p:txBody>
      </p:sp>
      <p:sp>
        <p:nvSpPr>
          <p:cNvPr id="10" name="Rectangle 9"/>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1021552" y="2246098"/>
            <a:ext cx="7029564" cy="7139"/>
          </a:xfrm>
          <a:prstGeom prst="line">
            <a:avLst/>
          </a:prstGeom>
          <a:ln>
            <a:solidFill>
              <a:srgbClr val="3D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3853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Finances</a:t>
            </a:r>
          </a:p>
        </p:txBody>
      </p:sp>
      <p:sp>
        <p:nvSpPr>
          <p:cNvPr id="3" name="Subtitle 2"/>
          <p:cNvSpPr>
            <a:spLocks noGrp="1"/>
          </p:cNvSpPr>
          <p:nvPr>
            <p:ph type="subTitle" idx="1"/>
          </p:nvPr>
        </p:nvSpPr>
        <p:spPr>
          <a:xfrm>
            <a:off x="492406" y="1471137"/>
            <a:ext cx="3630531" cy="2786956"/>
          </a:xfrm>
        </p:spPr>
        <p:txBody>
          <a:bodyPr vert="horz" lIns="91440" tIns="45720" rIns="91440" bIns="45720" rtlCol="0" anchor="t">
            <a:normAutofit/>
          </a:bodyPr>
          <a:lstStyle/>
          <a:p>
            <a:r>
              <a:rPr lang="en-US">
                <a:cs typeface="Arial"/>
              </a:rPr>
              <a:t>Sample budget</a:t>
            </a:r>
            <a:endParaRPr lang="en-US"/>
          </a:p>
        </p:txBody>
      </p:sp>
      <p:cxnSp>
        <p:nvCxnSpPr>
          <p:cNvPr id="11" name="Straight Connector 10"/>
          <p:cNvCxnSpPr/>
          <p:nvPr/>
        </p:nvCxnSpPr>
        <p:spPr>
          <a:xfrm flipV="1">
            <a:off x="492406" y="1098983"/>
            <a:ext cx="4268292" cy="1556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screenshot of a cell phone&#10;&#10;Description generated with very high confidence">
            <a:extLst>
              <a:ext uri="{FF2B5EF4-FFF2-40B4-BE49-F238E27FC236}">
                <a16:creationId xmlns:a16="http://schemas.microsoft.com/office/drawing/2014/main" id="{32DF7BB0-C385-4326-B341-5B2F9212B54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21965" y="220127"/>
            <a:ext cx="3505200" cy="4711529"/>
          </a:xfrm>
          <a:prstGeom prst="rect">
            <a:avLst/>
          </a:prstGeom>
        </p:spPr>
      </p:pic>
    </p:spTree>
    <p:extLst>
      <p:ext uri="{BB962C8B-B14F-4D97-AF65-F5344CB8AC3E}">
        <p14:creationId xmlns:p14="http://schemas.microsoft.com/office/powerpoint/2010/main" val="3969487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Arial"/>
              </a:rPr>
              <a:t>Poll 1</a:t>
            </a:r>
            <a:endParaRPr lang="en-US"/>
          </a:p>
        </p:txBody>
      </p:sp>
      <p:sp>
        <p:nvSpPr>
          <p:cNvPr id="3" name="Subtitle 2"/>
          <p:cNvSpPr>
            <a:spLocks noGrp="1"/>
          </p:cNvSpPr>
          <p:nvPr>
            <p:ph type="subTitle" idx="1"/>
          </p:nvPr>
        </p:nvSpPr>
        <p:spPr>
          <a:xfrm>
            <a:off x="492406" y="1438006"/>
            <a:ext cx="8161117" cy="2820087"/>
          </a:xfrm>
        </p:spPr>
        <p:txBody>
          <a:bodyPr vert="horz" lIns="91440" tIns="45720" rIns="91440" bIns="45720" rtlCol="0" anchor="t">
            <a:normAutofit/>
          </a:bodyPr>
          <a:lstStyle/>
          <a:p>
            <a:r>
              <a:rPr lang="en-US" b="1">
                <a:cs typeface="Arial"/>
              </a:rPr>
              <a:t>How many total members make up your local 4-H Events Council?</a:t>
            </a:r>
          </a:p>
          <a:p>
            <a:pPr marL="285750" indent="-285750">
              <a:buChar char="•"/>
            </a:pPr>
            <a:r>
              <a:rPr lang="en-US">
                <a:cs typeface="Arial"/>
              </a:rPr>
              <a:t>Less than 10</a:t>
            </a:r>
          </a:p>
          <a:p>
            <a:pPr marL="285750" indent="-285750">
              <a:buChar char="•"/>
            </a:pPr>
            <a:r>
              <a:rPr lang="en-US">
                <a:cs typeface="Arial"/>
              </a:rPr>
              <a:t>10 to 20</a:t>
            </a:r>
          </a:p>
          <a:p>
            <a:pPr marL="285750" indent="-285750">
              <a:buChar char="•"/>
            </a:pPr>
            <a:r>
              <a:rPr lang="en-US">
                <a:cs typeface="Arial"/>
              </a:rPr>
              <a:t>21 to 30</a:t>
            </a:r>
          </a:p>
          <a:p>
            <a:pPr marL="285750" indent="-285750">
              <a:buChar char="•"/>
            </a:pPr>
            <a:r>
              <a:rPr lang="en-US">
                <a:cs typeface="Arial"/>
              </a:rPr>
              <a:t>31 to 40</a:t>
            </a:r>
          </a:p>
          <a:p>
            <a:pPr marL="285750" indent="-285750">
              <a:buChar char="•"/>
            </a:pPr>
            <a:r>
              <a:rPr lang="en-US">
                <a:cs typeface="Arial"/>
              </a:rPr>
              <a:t>41 to 50</a:t>
            </a:r>
          </a:p>
          <a:p>
            <a:pPr marL="285750" indent="-285750">
              <a:buChar char="•"/>
            </a:pPr>
            <a:r>
              <a:rPr lang="en-US">
                <a:cs typeface="Arial"/>
              </a:rPr>
              <a:t>Over 50</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499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Arial"/>
              </a:rPr>
              <a:t>Poll 2</a:t>
            </a:r>
            <a:endParaRPr lang="en-US"/>
          </a:p>
        </p:txBody>
      </p:sp>
      <p:sp>
        <p:nvSpPr>
          <p:cNvPr id="3" name="Subtitle 2"/>
          <p:cNvSpPr>
            <a:spLocks noGrp="1"/>
          </p:cNvSpPr>
          <p:nvPr>
            <p:ph type="subTitle" idx="1"/>
          </p:nvPr>
        </p:nvSpPr>
        <p:spPr>
          <a:xfrm>
            <a:off x="492406" y="1421442"/>
            <a:ext cx="8161117" cy="3118260"/>
          </a:xfrm>
        </p:spPr>
        <p:txBody>
          <a:bodyPr vert="horz" lIns="91440" tIns="45720" rIns="91440" bIns="45720" rtlCol="0" anchor="t">
            <a:normAutofit/>
          </a:bodyPr>
          <a:lstStyle/>
          <a:p>
            <a:r>
              <a:rPr lang="en-US" b="1">
                <a:cs typeface="Arial"/>
              </a:rPr>
              <a:t>On average, what percentage of your total council membership attends meetings?</a:t>
            </a:r>
          </a:p>
          <a:p>
            <a:pPr marL="285750" indent="-285750">
              <a:buChar char="•"/>
            </a:pPr>
            <a:r>
              <a:rPr lang="en-US">
                <a:cs typeface="Arial"/>
              </a:rPr>
              <a:t>Less than 50%</a:t>
            </a:r>
          </a:p>
          <a:p>
            <a:pPr marL="285750" indent="-285750">
              <a:buChar char="•"/>
            </a:pPr>
            <a:r>
              <a:rPr lang="en-US">
                <a:cs typeface="Arial"/>
              </a:rPr>
              <a:t>50%</a:t>
            </a:r>
          </a:p>
          <a:p>
            <a:pPr marL="285750" indent="-285750">
              <a:buChar char="•"/>
            </a:pPr>
            <a:r>
              <a:rPr lang="en-US">
                <a:cs typeface="Arial"/>
              </a:rPr>
              <a:t>75% </a:t>
            </a:r>
          </a:p>
          <a:p>
            <a:pPr marL="285750" indent="-285750">
              <a:buChar char="•"/>
            </a:pPr>
            <a:r>
              <a:rPr lang="en-US">
                <a:cs typeface="Arial"/>
              </a:rPr>
              <a:t>90% or more</a:t>
            </a:r>
            <a:endParaRPr lang="en-US"/>
          </a:p>
          <a:p>
            <a:pPr marL="285750" indent="-285750">
              <a:buChar char="•"/>
            </a:pPr>
            <a:endParaRPr lang="en-US">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0571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3600">
                <a:cs typeface="Arial"/>
              </a:rPr>
              <a:t>Diagnosing the Situation</a:t>
            </a:r>
          </a:p>
        </p:txBody>
      </p:sp>
      <p:sp>
        <p:nvSpPr>
          <p:cNvPr id="3" name="Subtitle 2"/>
          <p:cNvSpPr>
            <a:spLocks noGrp="1"/>
          </p:cNvSpPr>
          <p:nvPr>
            <p:ph type="subTitle" idx="1"/>
          </p:nvPr>
        </p:nvSpPr>
        <p:spPr>
          <a:xfrm>
            <a:off x="2513362" y="1172963"/>
            <a:ext cx="6222987" cy="3109978"/>
          </a:xfrm>
        </p:spPr>
        <p:txBody>
          <a:bodyPr vert="horz" lIns="91440" tIns="45720" rIns="91440" bIns="45720" rtlCol="0" anchor="t">
            <a:noAutofit/>
          </a:bodyPr>
          <a:lstStyle/>
          <a:p>
            <a:pPr>
              <a:lnSpc>
                <a:spcPct val="114999"/>
              </a:lnSpc>
              <a:spcBef>
                <a:spcPts val="0"/>
              </a:spcBef>
              <a:spcAft>
                <a:spcPts val="800"/>
              </a:spcAft>
            </a:pPr>
            <a:r>
              <a:rPr lang="en-US" b="1">
                <a:cs typeface="Arial"/>
              </a:rPr>
              <a:t>Take a moment to think about your local 4-H Events Council</a:t>
            </a:r>
            <a:endParaRPr lang="en-US"/>
          </a:p>
          <a:p>
            <a:pPr marL="285750" indent="-285750">
              <a:lnSpc>
                <a:spcPct val="114999"/>
              </a:lnSpc>
              <a:spcBef>
                <a:spcPts val="0"/>
              </a:spcBef>
              <a:spcAft>
                <a:spcPts val="800"/>
              </a:spcAft>
              <a:buFont typeface="Wingdings"/>
              <a:buChar char="q"/>
            </a:pPr>
            <a:r>
              <a:rPr lang="en-US">
                <a:cs typeface="Arial"/>
              </a:rPr>
              <a:t>Social Environment:  Who is doing the talking? Youth or Adults?</a:t>
            </a:r>
          </a:p>
          <a:p>
            <a:pPr marL="285750" indent="-285750">
              <a:lnSpc>
                <a:spcPct val="114999"/>
              </a:lnSpc>
              <a:spcBef>
                <a:spcPts val="0"/>
              </a:spcBef>
              <a:spcAft>
                <a:spcPts val="800"/>
              </a:spcAft>
              <a:buFont typeface="Wingdings"/>
              <a:buChar char="q"/>
            </a:pPr>
            <a:r>
              <a:rPr lang="en-US">
                <a:cs typeface="Arial"/>
              </a:rPr>
              <a:t>Physical Environment: Is the size of room suitable for the number of meeting participants? Room arrangement? How are the acoustics? </a:t>
            </a:r>
          </a:p>
          <a:p>
            <a:pPr marL="285750" indent="-285750">
              <a:lnSpc>
                <a:spcPct val="114999"/>
              </a:lnSpc>
              <a:spcBef>
                <a:spcPts val="0"/>
              </a:spcBef>
              <a:spcAft>
                <a:spcPts val="800"/>
              </a:spcAft>
              <a:buFont typeface="Wingdings"/>
              <a:buChar char="q"/>
            </a:pPr>
            <a:r>
              <a:rPr lang="en-US">
                <a:cs typeface="Arial"/>
              </a:rPr>
              <a:t>What changes need to occur to engage members?</a:t>
            </a:r>
          </a:p>
        </p:txBody>
      </p: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person wearing a suit and tie&#10;&#10;Description generated with very high confidence">
            <a:extLst>
              <a:ext uri="{FF2B5EF4-FFF2-40B4-BE49-F238E27FC236}">
                <a16:creationId xmlns:a16="http://schemas.microsoft.com/office/drawing/2014/main" id="{B01B1D05-9D45-43BF-A317-F8FADB6F7B9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19291" y="1233280"/>
            <a:ext cx="2277858" cy="2734938"/>
          </a:xfrm>
          <a:prstGeom prst="rect">
            <a:avLst/>
          </a:prstGeom>
        </p:spPr>
      </p:pic>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82014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3600">
                <a:cs typeface="Arial"/>
              </a:rPr>
              <a:t>Engaging Members</a:t>
            </a:r>
          </a:p>
        </p:txBody>
      </p:sp>
      <p:sp>
        <p:nvSpPr>
          <p:cNvPr id="3" name="Subtitle 2"/>
          <p:cNvSpPr>
            <a:spLocks noGrp="1"/>
          </p:cNvSpPr>
          <p:nvPr>
            <p:ph type="subTitle" idx="1"/>
          </p:nvPr>
        </p:nvSpPr>
        <p:spPr>
          <a:xfrm>
            <a:off x="492406" y="1148115"/>
            <a:ext cx="8161117" cy="2936044"/>
          </a:xfrm>
        </p:spPr>
        <p:txBody>
          <a:bodyPr vert="horz" lIns="91440" tIns="45720" rIns="91440" bIns="45720" rtlCol="0" anchor="t">
            <a:normAutofit fontScale="70000" lnSpcReduction="20000"/>
          </a:bodyPr>
          <a:lstStyle/>
          <a:p>
            <a:pPr>
              <a:lnSpc>
                <a:spcPct val="135000"/>
              </a:lnSpc>
              <a:spcBef>
                <a:spcPts val="0"/>
              </a:spcBef>
              <a:spcAft>
                <a:spcPts val="1200"/>
              </a:spcAft>
            </a:pPr>
            <a:r>
              <a:rPr lang="en-US" sz="2300" b="1">
                <a:cs typeface="Arial"/>
              </a:rPr>
              <a:t>Guidelines for Producing a Climate of Trust </a:t>
            </a:r>
            <a:endParaRPr lang="en-US" sz="2300">
              <a:cs typeface="Arial"/>
            </a:endParaRPr>
          </a:p>
          <a:p>
            <a:pPr>
              <a:lnSpc>
                <a:spcPct val="135000"/>
              </a:lnSpc>
              <a:spcBef>
                <a:spcPts val="0"/>
              </a:spcBef>
              <a:spcAft>
                <a:spcPts val="1200"/>
              </a:spcAft>
            </a:pPr>
            <a:r>
              <a:rPr lang="en-US">
                <a:latin typeface="Arial Nova Cond"/>
                <a:cs typeface="Arial"/>
              </a:rPr>
              <a:t>Youth Program Quality Principle: </a:t>
            </a:r>
            <a:br>
              <a:rPr lang="en-US">
                <a:latin typeface="Arial Nova Cond"/>
                <a:cs typeface="Arial"/>
              </a:rPr>
            </a:br>
            <a:r>
              <a:rPr lang="en-US">
                <a:latin typeface="Arial Nova Cond"/>
                <a:cs typeface="Arial"/>
              </a:rPr>
              <a:t>Supportive Relationships &amp; Appropriate structure</a:t>
            </a:r>
            <a:endParaRPr lang="en-US">
              <a:latin typeface="Arial Nova Cond"/>
            </a:endParaRPr>
          </a:p>
          <a:p>
            <a:pPr marL="342900" indent="-342900">
              <a:lnSpc>
                <a:spcPct val="135000"/>
              </a:lnSpc>
              <a:spcBef>
                <a:spcPts val="0"/>
              </a:spcBef>
              <a:spcAft>
                <a:spcPts val="600"/>
              </a:spcAft>
              <a:buFont typeface="Wingdings"/>
              <a:buChar char="§"/>
            </a:pPr>
            <a:r>
              <a:rPr lang="en-US">
                <a:cs typeface="Arial"/>
              </a:rPr>
              <a:t>Accept Others</a:t>
            </a:r>
          </a:p>
          <a:p>
            <a:pPr marL="342900" indent="-342900">
              <a:lnSpc>
                <a:spcPct val="135000"/>
              </a:lnSpc>
              <a:spcBef>
                <a:spcPts val="0"/>
              </a:spcBef>
              <a:spcAft>
                <a:spcPts val="600"/>
              </a:spcAft>
              <a:buFont typeface="Wingdings"/>
              <a:buChar char="§"/>
            </a:pPr>
            <a:r>
              <a:rPr lang="en-US">
                <a:cs typeface="Arial"/>
              </a:rPr>
              <a:t>Speak for Yourself</a:t>
            </a:r>
          </a:p>
          <a:p>
            <a:pPr marL="342900" indent="-342900">
              <a:lnSpc>
                <a:spcPct val="135000"/>
              </a:lnSpc>
              <a:spcBef>
                <a:spcPts val="0"/>
              </a:spcBef>
              <a:spcAft>
                <a:spcPts val="600"/>
              </a:spcAft>
              <a:buFont typeface="Wingdings"/>
              <a:buChar char="§"/>
            </a:pPr>
            <a:r>
              <a:rPr lang="en-US">
                <a:cs typeface="Arial"/>
              </a:rPr>
              <a:t>Avoid Put-Downs</a:t>
            </a:r>
          </a:p>
          <a:p>
            <a:pPr marL="342900" indent="-342900">
              <a:lnSpc>
                <a:spcPct val="135000"/>
              </a:lnSpc>
              <a:spcBef>
                <a:spcPts val="0"/>
              </a:spcBef>
              <a:spcAft>
                <a:spcPts val="600"/>
              </a:spcAft>
              <a:buFont typeface="Wingdings"/>
              <a:buChar char="§"/>
            </a:pPr>
            <a:r>
              <a:rPr lang="en-US">
                <a:cs typeface="Arial"/>
              </a:rPr>
              <a:t>It's Okay to Pass</a:t>
            </a:r>
          </a:p>
          <a:p>
            <a:pPr marL="342900" indent="-342900">
              <a:lnSpc>
                <a:spcPct val="135000"/>
              </a:lnSpc>
              <a:spcBef>
                <a:spcPts val="0"/>
              </a:spcBef>
              <a:spcAft>
                <a:spcPts val="600"/>
              </a:spcAft>
              <a:buFont typeface="Wingdings"/>
              <a:buChar char="§"/>
            </a:pPr>
            <a:r>
              <a:rPr lang="en-US">
                <a:cs typeface="Arial"/>
              </a:rPr>
              <a:t>You Are Responsible</a:t>
            </a:r>
          </a:p>
          <a:p>
            <a:pPr marL="342900" indent="-342900">
              <a:lnSpc>
                <a:spcPct val="135000"/>
              </a:lnSpc>
              <a:spcBef>
                <a:spcPts val="0"/>
              </a:spcBef>
              <a:spcAft>
                <a:spcPts val="600"/>
              </a:spcAft>
              <a:buFont typeface="Wingdings"/>
              <a:buChar char="§"/>
            </a:pPr>
            <a:r>
              <a:rPr lang="en-US">
                <a:cs typeface="Arial"/>
              </a:rPr>
              <a:t>Expect Unfinished Business                                                          </a:t>
            </a:r>
            <a:r>
              <a:rPr lang="en-US" sz="1100">
                <a:cs typeface="Arial"/>
              </a:rPr>
              <a:t>                          </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group of people performing on a counter&#10;&#10;Description generated with very high confidence">
            <a:extLst>
              <a:ext uri="{FF2B5EF4-FFF2-40B4-BE49-F238E27FC236}">
                <a16:creationId xmlns:a16="http://schemas.microsoft.com/office/drawing/2014/main" id="{8A00271E-8CD2-4801-82A8-7358E556364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81772" y="1533112"/>
            <a:ext cx="3770242" cy="2516255"/>
          </a:xfrm>
          <a:prstGeom prst="rect">
            <a:avLst/>
          </a:prstGeom>
        </p:spPr>
      </p:pic>
      <p:sp>
        <p:nvSpPr>
          <p:cNvPr id="7" name="TextBox 6">
            <a:extLst>
              <a:ext uri="{FF2B5EF4-FFF2-40B4-BE49-F238E27FC236}">
                <a16:creationId xmlns:a16="http://schemas.microsoft.com/office/drawing/2014/main" id="{0AB8AF45-2381-4E6C-B4E6-06B8EF031027}"/>
              </a:ext>
            </a:extLst>
          </p:cNvPr>
          <p:cNvSpPr txBox="1"/>
          <p:nvPr/>
        </p:nvSpPr>
        <p:spPr>
          <a:xfrm>
            <a:off x="5859118" y="4496628"/>
            <a:ext cx="3008243"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3D156F"/>
                </a:solidFill>
                <a:latin typeface="Arial"/>
                <a:cs typeface="Arial"/>
              </a:rPr>
              <a:t>  (Resource: LEADS Unit III, Module, 1 page 9)</a:t>
            </a:r>
            <a:endParaRPr lang="en-US" sz="1000">
              <a:cs typeface="Calibri"/>
            </a:endParaRPr>
          </a:p>
        </p:txBody>
      </p:sp>
    </p:spTree>
    <p:extLst>
      <p:ext uri="{BB962C8B-B14F-4D97-AF65-F5344CB8AC3E}">
        <p14:creationId xmlns:p14="http://schemas.microsoft.com/office/powerpoint/2010/main" val="376511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3600">
                <a:cs typeface="Arial"/>
              </a:rPr>
              <a:t>Engaging Members</a:t>
            </a:r>
          </a:p>
        </p:txBody>
      </p:sp>
      <p:sp>
        <p:nvSpPr>
          <p:cNvPr id="3" name="Subtitle 2"/>
          <p:cNvSpPr>
            <a:spLocks noGrp="1"/>
          </p:cNvSpPr>
          <p:nvPr>
            <p:ph type="subTitle" idx="1"/>
          </p:nvPr>
        </p:nvSpPr>
        <p:spPr>
          <a:xfrm>
            <a:off x="492406" y="1148115"/>
            <a:ext cx="5245638" cy="3109978"/>
          </a:xfrm>
        </p:spPr>
        <p:txBody>
          <a:bodyPr vert="horz" lIns="91440" tIns="45720" rIns="91440" bIns="45720" rtlCol="0" anchor="t">
            <a:normAutofit/>
          </a:bodyPr>
          <a:lstStyle/>
          <a:p>
            <a:r>
              <a:rPr lang="en-US" sz="1600">
                <a:latin typeface="Arial Nova Cond"/>
                <a:cs typeface="Arial"/>
              </a:rPr>
              <a:t>Youth Program Quality Principles: </a:t>
            </a:r>
            <a:endParaRPr lang="en-US"/>
          </a:p>
          <a:p>
            <a:r>
              <a:rPr lang="en-US" sz="1600">
                <a:latin typeface="Arial Nova Cond"/>
                <a:cs typeface="Arial"/>
              </a:rPr>
              <a:t>Supportive relationships &amp; Appropriate structure</a:t>
            </a:r>
            <a:endParaRPr lang="en-US"/>
          </a:p>
          <a:p>
            <a:endParaRPr lang="en-US" sz="1600">
              <a:latin typeface="Arial Nova Cond"/>
              <a:cs typeface="Arial"/>
            </a:endParaRPr>
          </a:p>
          <a:p>
            <a:pPr marL="285750" indent="-285750">
              <a:lnSpc>
                <a:spcPct val="114999"/>
              </a:lnSpc>
              <a:spcBef>
                <a:spcPts val="0"/>
              </a:spcBef>
              <a:spcAft>
                <a:spcPts val="1200"/>
              </a:spcAft>
              <a:buFont typeface="Wingdings"/>
              <a:buChar char="§"/>
            </a:pPr>
            <a:r>
              <a:rPr lang="en-US">
                <a:cs typeface="Arial"/>
              </a:rPr>
              <a:t>Small group discussion, call on youth to share </a:t>
            </a:r>
            <a:endParaRPr lang="en-US"/>
          </a:p>
          <a:p>
            <a:pPr marL="285750" indent="-285750">
              <a:lnSpc>
                <a:spcPct val="114999"/>
              </a:lnSpc>
              <a:spcBef>
                <a:spcPts val="0"/>
              </a:spcBef>
              <a:spcAft>
                <a:spcPts val="1200"/>
              </a:spcAft>
              <a:buFont typeface="Wingdings"/>
              <a:buChar char="§"/>
            </a:pPr>
            <a:r>
              <a:rPr lang="en-US">
                <a:cs typeface="Arial"/>
              </a:rPr>
              <a:t>Are all ideas presented given consideration? Sticky wall </a:t>
            </a:r>
          </a:p>
          <a:p>
            <a:pPr>
              <a:lnSpc>
                <a:spcPct val="114999"/>
              </a:lnSpc>
              <a:spcBef>
                <a:spcPts val="0"/>
              </a:spcBef>
              <a:spcAft>
                <a:spcPts val="1200"/>
              </a:spcAft>
            </a:pPr>
            <a:endParaRPr lang="en-US">
              <a:cs typeface="Arial"/>
            </a:endParaRPr>
          </a:p>
          <a:p>
            <a:endParaRPr lang="en-US">
              <a:cs typeface="Arial"/>
            </a:endParaRPr>
          </a:p>
          <a:p>
            <a:endParaRPr lang="en-US">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person standing in a room&#10;&#10;Description generated with very high confidence">
            <a:extLst>
              <a:ext uri="{FF2B5EF4-FFF2-40B4-BE49-F238E27FC236}">
                <a16:creationId xmlns:a16="http://schemas.microsoft.com/office/drawing/2014/main" id="{BBDAF12B-5DA8-4325-9485-21A53D0DC655}"/>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875682" y="1226862"/>
            <a:ext cx="2742807" cy="3516369"/>
          </a:xfrm>
          <a:prstGeom prst="rect">
            <a:avLst/>
          </a:prstGeom>
        </p:spPr>
      </p:pic>
    </p:spTree>
    <p:extLst>
      <p:ext uri="{BB962C8B-B14F-4D97-AF65-F5344CB8AC3E}">
        <p14:creationId xmlns:p14="http://schemas.microsoft.com/office/powerpoint/2010/main" val="3744425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2" descr="A screenshot of a cell phone&#10;&#10;Description generated with high confidence">
            <a:extLst>
              <a:ext uri="{FF2B5EF4-FFF2-40B4-BE49-F238E27FC236}">
                <a16:creationId xmlns:a16="http://schemas.microsoft.com/office/drawing/2014/main" id="{37FD0883-E5A3-40D4-9DB0-07555CC2D78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71769" y="993748"/>
            <a:ext cx="7000460" cy="3147722"/>
          </a:xfrm>
          <a:prstGeom prst="rect">
            <a:avLst/>
          </a:prstGeom>
        </p:spPr>
      </p:pic>
      <p:sp>
        <p:nvSpPr>
          <p:cNvPr id="14" name="TextBox 13">
            <a:extLst>
              <a:ext uri="{FF2B5EF4-FFF2-40B4-BE49-F238E27FC236}">
                <a16:creationId xmlns:a16="http://schemas.microsoft.com/office/drawing/2014/main" id="{0EEB7A2C-BB67-483C-97EB-F78D56B2E39B}"/>
              </a:ext>
            </a:extLst>
          </p:cNvPr>
          <p:cNvSpPr txBox="1"/>
          <p:nvPr/>
        </p:nvSpPr>
        <p:spPr>
          <a:xfrm>
            <a:off x="376032" y="289063"/>
            <a:ext cx="5020917"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a:solidFill>
                  <a:srgbClr val="3D156F"/>
                </a:solidFill>
                <a:cs typeface="Calibri"/>
              </a:rPr>
              <a:t>Room Set Up</a:t>
            </a:r>
          </a:p>
        </p:txBody>
      </p:sp>
      <p:sp>
        <p:nvSpPr>
          <p:cNvPr id="17" name="TextBox 16">
            <a:extLst>
              <a:ext uri="{FF2B5EF4-FFF2-40B4-BE49-F238E27FC236}">
                <a16:creationId xmlns:a16="http://schemas.microsoft.com/office/drawing/2014/main" id="{F5366670-3F35-455F-824F-1390CC0EE6AA}"/>
              </a:ext>
            </a:extLst>
          </p:cNvPr>
          <p:cNvSpPr txBox="1"/>
          <p:nvPr/>
        </p:nvSpPr>
        <p:spPr>
          <a:xfrm>
            <a:off x="3308074" y="1051063"/>
            <a:ext cx="2867438" cy="276999"/>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t>MULTIPLE TABLES </a:t>
            </a:r>
            <a:r>
              <a:rPr lang="en-US" sz="1100" b="1"/>
              <a:t>(Round or Rectangle)</a:t>
            </a:r>
            <a:endParaRPr lang="en-US" sz="1100" b="1">
              <a:cs typeface="Calibri"/>
            </a:endParaRPr>
          </a:p>
        </p:txBody>
      </p:sp>
    </p:spTree>
    <p:extLst>
      <p:ext uri="{BB962C8B-B14F-4D97-AF65-F5344CB8AC3E}">
        <p14:creationId xmlns:p14="http://schemas.microsoft.com/office/powerpoint/2010/main" val="1624078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EEB7A2C-BB67-483C-97EB-F78D56B2E39B}"/>
              </a:ext>
            </a:extLst>
          </p:cNvPr>
          <p:cNvSpPr txBox="1"/>
          <p:nvPr/>
        </p:nvSpPr>
        <p:spPr>
          <a:xfrm>
            <a:off x="607945" y="578954"/>
            <a:ext cx="7919830" cy="12865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14999"/>
              </a:lnSpc>
              <a:spcAft>
                <a:spcPts val="1200"/>
              </a:spcAft>
            </a:pPr>
            <a:r>
              <a:rPr lang="en-US" sz="2400" b="1">
                <a:solidFill>
                  <a:srgbClr val="3D156F"/>
                </a:solidFill>
                <a:latin typeface="Arial"/>
                <a:cs typeface="Calibri"/>
              </a:rPr>
              <a:t>Poll 3: </a:t>
            </a:r>
            <a:r>
              <a:rPr lang="en-US" sz="2400" b="1">
                <a:solidFill>
                  <a:srgbClr val="3D156F"/>
                </a:solidFill>
                <a:latin typeface="Arial"/>
                <a:cs typeface="Arial"/>
              </a:rPr>
              <a:t>What room set up are you currently using?</a:t>
            </a:r>
            <a:endParaRPr lang="en-US" sz="2400">
              <a:ea typeface="+mn-lt"/>
              <a:cs typeface="+mn-lt"/>
            </a:endParaRPr>
          </a:p>
          <a:p>
            <a:endParaRPr lang="en-US" sz="4000" b="1">
              <a:solidFill>
                <a:srgbClr val="3D156F"/>
              </a:solidFill>
              <a:cs typeface="Calibri"/>
            </a:endParaRPr>
          </a:p>
        </p:txBody>
      </p:sp>
      <p:sp>
        <p:nvSpPr>
          <p:cNvPr id="2" name="TextBox 1">
            <a:extLst>
              <a:ext uri="{FF2B5EF4-FFF2-40B4-BE49-F238E27FC236}">
                <a16:creationId xmlns:a16="http://schemas.microsoft.com/office/drawing/2014/main" id="{85983E21-CAA5-4C66-A2D8-E7C9614D433A}"/>
              </a:ext>
            </a:extLst>
          </p:cNvPr>
          <p:cNvSpPr txBox="1"/>
          <p:nvPr/>
        </p:nvSpPr>
        <p:spPr>
          <a:xfrm>
            <a:off x="1452770" y="1432063"/>
            <a:ext cx="7919830" cy="1708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14999"/>
              </a:lnSpc>
              <a:spcAft>
                <a:spcPts val="600"/>
              </a:spcAft>
              <a:buFont typeface="Wingdings"/>
              <a:buChar char="q"/>
            </a:pPr>
            <a:r>
              <a:rPr lang="en-US" sz="2000">
                <a:solidFill>
                  <a:srgbClr val="3D156F"/>
                </a:solidFill>
                <a:latin typeface="Arial"/>
                <a:cs typeface="Calibri"/>
              </a:rPr>
              <a:t>Theatre</a:t>
            </a:r>
            <a:endParaRPr lang="en-US"/>
          </a:p>
          <a:p>
            <a:pPr marL="285750" indent="-285750">
              <a:lnSpc>
                <a:spcPct val="114999"/>
              </a:lnSpc>
              <a:spcAft>
                <a:spcPts val="600"/>
              </a:spcAft>
              <a:buFont typeface="Wingdings"/>
              <a:buChar char="q"/>
            </a:pPr>
            <a:r>
              <a:rPr lang="en-US" sz="2000">
                <a:solidFill>
                  <a:srgbClr val="3D156F"/>
                </a:solidFill>
                <a:latin typeface="Arial"/>
                <a:cs typeface="Calibri"/>
              </a:rPr>
              <a:t>Round Table</a:t>
            </a:r>
          </a:p>
          <a:p>
            <a:pPr marL="285750" indent="-285750">
              <a:lnSpc>
                <a:spcPct val="114999"/>
              </a:lnSpc>
              <a:spcAft>
                <a:spcPts val="600"/>
              </a:spcAft>
              <a:buFont typeface="Wingdings"/>
              <a:buChar char="q"/>
            </a:pPr>
            <a:r>
              <a:rPr lang="en-US" sz="2000">
                <a:solidFill>
                  <a:srgbClr val="3D156F"/>
                </a:solidFill>
                <a:latin typeface="Arial"/>
                <a:cs typeface="Calibri"/>
              </a:rPr>
              <a:t>Classroom</a:t>
            </a:r>
          </a:p>
          <a:p>
            <a:pPr marL="285750" indent="-285750">
              <a:lnSpc>
                <a:spcPct val="114999"/>
              </a:lnSpc>
              <a:spcAft>
                <a:spcPts val="600"/>
              </a:spcAft>
              <a:buFont typeface="Wingdings"/>
              <a:buChar char="q"/>
            </a:pPr>
            <a:r>
              <a:rPr lang="en-US" sz="2000">
                <a:solidFill>
                  <a:srgbClr val="3D156F"/>
                </a:solidFill>
                <a:latin typeface="Arial"/>
                <a:cs typeface="Calibri"/>
              </a:rPr>
              <a:t>U-Shape</a:t>
            </a:r>
          </a:p>
        </p:txBody>
      </p:sp>
      <p:sp>
        <p:nvSpPr>
          <p:cNvPr id="3" name="TextBox 2">
            <a:extLst>
              <a:ext uri="{FF2B5EF4-FFF2-40B4-BE49-F238E27FC236}">
                <a16:creationId xmlns:a16="http://schemas.microsoft.com/office/drawing/2014/main" id="{E2BFD7CC-1C58-4A66-B3E6-A6B76A744A97}"/>
              </a:ext>
            </a:extLst>
          </p:cNvPr>
          <p:cNvSpPr txBox="1"/>
          <p:nvPr/>
        </p:nvSpPr>
        <p:spPr>
          <a:xfrm>
            <a:off x="3978966" y="1440346"/>
            <a:ext cx="2743200" cy="12852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14999"/>
              </a:lnSpc>
              <a:spcAft>
                <a:spcPts val="600"/>
              </a:spcAft>
              <a:buFont typeface="Wingdings,Sans-Serif"/>
              <a:buChar char="q"/>
            </a:pPr>
            <a:r>
              <a:rPr lang="en-US" sz="2000">
                <a:solidFill>
                  <a:srgbClr val="3D156F"/>
                </a:solidFill>
                <a:latin typeface="Arial"/>
                <a:cs typeface="Arial"/>
              </a:rPr>
              <a:t>Hollow Square</a:t>
            </a:r>
            <a:endParaRPr lang="en-US" sz="2000">
              <a:ea typeface="+mn-lt"/>
              <a:cs typeface="+mn-lt"/>
            </a:endParaRPr>
          </a:p>
          <a:p>
            <a:pPr marL="285750" indent="-285750">
              <a:lnSpc>
                <a:spcPct val="114999"/>
              </a:lnSpc>
              <a:spcAft>
                <a:spcPts val="600"/>
              </a:spcAft>
              <a:buFont typeface="Wingdings,Sans-Serif"/>
              <a:buChar char="q"/>
            </a:pPr>
            <a:r>
              <a:rPr lang="en-US" sz="2000">
                <a:solidFill>
                  <a:srgbClr val="3D156F"/>
                </a:solidFill>
                <a:latin typeface="Arial"/>
                <a:cs typeface="Arial"/>
              </a:rPr>
              <a:t>Conference</a:t>
            </a:r>
            <a:endParaRPr lang="en-US" sz="2000">
              <a:ea typeface="+mn-lt"/>
              <a:cs typeface="+mn-lt"/>
            </a:endParaRPr>
          </a:p>
          <a:p>
            <a:pPr marL="285750" indent="-285750" algn="l">
              <a:lnSpc>
                <a:spcPct val="114999"/>
              </a:lnSpc>
              <a:spcAft>
                <a:spcPts val="600"/>
              </a:spcAft>
              <a:buFont typeface="Wingdings,Sans-Serif"/>
              <a:buChar char="q"/>
            </a:pPr>
            <a:r>
              <a:rPr lang="en-US" sz="2000">
                <a:solidFill>
                  <a:srgbClr val="3D156F"/>
                </a:solidFill>
                <a:latin typeface="Arial"/>
                <a:cs typeface="Arial"/>
              </a:rPr>
              <a:t>Other</a:t>
            </a:r>
            <a:endParaRPr lang="en-US" sz="2000"/>
          </a:p>
        </p:txBody>
      </p:sp>
    </p:spTree>
    <p:extLst>
      <p:ext uri="{BB962C8B-B14F-4D97-AF65-F5344CB8AC3E}">
        <p14:creationId xmlns:p14="http://schemas.microsoft.com/office/powerpoint/2010/main" val="4257078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vert="horz" lIns="91440" tIns="45720" rIns="91440" bIns="45720" rtlCol="0" anchor="t">
            <a:normAutofit/>
          </a:bodyPr>
          <a:lstStyle/>
          <a:p>
            <a:r>
              <a:rPr lang="en-US">
                <a:cs typeface="Arial"/>
              </a:rPr>
              <a:t>Supportive relationships  Appropriate structure</a:t>
            </a:r>
            <a:endParaRPr lang="en-US"/>
          </a:p>
          <a:p>
            <a:endParaRPr lang="en-US" sz="1400">
              <a:cs typeface="Arial"/>
            </a:endParaRPr>
          </a:p>
          <a:p>
            <a:endParaRPr lang="en-US" sz="1400">
              <a:cs typeface="Arial"/>
            </a:endParaRPr>
          </a:p>
          <a:p>
            <a:endParaRPr lang="en-US">
              <a:cs typeface="Arial"/>
            </a:endParaRPr>
          </a:p>
          <a:p>
            <a:endParaRPr lang="en-US">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7" name="Table 7">
            <a:extLst>
              <a:ext uri="{FF2B5EF4-FFF2-40B4-BE49-F238E27FC236}">
                <a16:creationId xmlns:a16="http://schemas.microsoft.com/office/drawing/2014/main" id="{F4D8154A-4477-401D-A746-24C8A055E911}"/>
              </a:ext>
            </a:extLst>
          </p:cNvPr>
          <p:cNvGraphicFramePr>
            <a:graphicFrameLocks noGrp="1"/>
          </p:cNvGraphicFramePr>
          <p:nvPr>
            <p:extLst>
              <p:ext uri="{D42A27DB-BD31-4B8C-83A1-F6EECF244321}">
                <p14:modId xmlns:p14="http://schemas.microsoft.com/office/powerpoint/2010/main" val="4118487280"/>
              </p:ext>
            </p:extLst>
          </p:nvPr>
        </p:nvGraphicFramePr>
        <p:xfrm>
          <a:off x="285749" y="253278"/>
          <a:ext cx="8630944" cy="3876040"/>
        </p:xfrm>
        <a:graphic>
          <a:graphicData uri="http://schemas.openxmlformats.org/drawingml/2006/table">
            <a:tbl>
              <a:tblPr firstRow="1" bandRow="1">
                <a:tableStyleId>{1FECB4D8-DB02-4DC6-A0A2-4F2EBAE1DC90}</a:tableStyleId>
              </a:tblPr>
              <a:tblGrid>
                <a:gridCol w="1617083">
                  <a:extLst>
                    <a:ext uri="{9D8B030D-6E8A-4147-A177-3AD203B41FA5}">
                      <a16:colId xmlns:a16="http://schemas.microsoft.com/office/drawing/2014/main" val="3008862082"/>
                    </a:ext>
                  </a:extLst>
                </a:gridCol>
                <a:gridCol w="3130261">
                  <a:extLst>
                    <a:ext uri="{9D8B030D-6E8A-4147-A177-3AD203B41FA5}">
                      <a16:colId xmlns:a16="http://schemas.microsoft.com/office/drawing/2014/main" val="3115596604"/>
                    </a:ext>
                  </a:extLst>
                </a:gridCol>
                <a:gridCol w="3883600">
                  <a:extLst>
                    <a:ext uri="{9D8B030D-6E8A-4147-A177-3AD203B41FA5}">
                      <a16:colId xmlns:a16="http://schemas.microsoft.com/office/drawing/2014/main" val="4033117076"/>
                    </a:ext>
                  </a:extLst>
                </a:gridCol>
              </a:tblGrid>
              <a:tr h="370840">
                <a:tc>
                  <a:txBody>
                    <a:bodyPr/>
                    <a:lstStyle/>
                    <a:p>
                      <a:r>
                        <a:rPr lang="en-US"/>
                        <a:t>Room Set Up</a:t>
                      </a:r>
                    </a:p>
                  </a:txBody>
                  <a:tcPr/>
                </a:tc>
                <a:tc>
                  <a:txBody>
                    <a:bodyPr/>
                    <a:lstStyle/>
                    <a:p>
                      <a:r>
                        <a:rPr lang="en-US"/>
                        <a:t>Advantages</a:t>
                      </a:r>
                    </a:p>
                  </a:txBody>
                  <a:tcPr/>
                </a:tc>
                <a:tc>
                  <a:txBody>
                    <a:bodyPr/>
                    <a:lstStyle/>
                    <a:p>
                      <a:r>
                        <a:rPr lang="en-US"/>
                        <a:t>Disadvantages</a:t>
                      </a:r>
                    </a:p>
                  </a:txBody>
                  <a:tcPr/>
                </a:tc>
                <a:extLst>
                  <a:ext uri="{0D108BD9-81ED-4DB2-BD59-A6C34878D82A}">
                    <a16:rowId xmlns:a16="http://schemas.microsoft.com/office/drawing/2014/main" val="752012476"/>
                  </a:ext>
                </a:extLst>
              </a:tr>
              <a:tr h="370839">
                <a:tc>
                  <a:txBody>
                    <a:bodyPr/>
                    <a:lstStyle/>
                    <a:p>
                      <a:pPr lvl="0">
                        <a:buNone/>
                      </a:pPr>
                      <a:r>
                        <a:rPr lang="en-US"/>
                        <a:t>U Shape</a:t>
                      </a:r>
                    </a:p>
                  </a:txBody>
                  <a:tcPr/>
                </a:tc>
                <a:tc>
                  <a:txBody>
                    <a:bodyPr/>
                    <a:lstStyle/>
                    <a:p>
                      <a:pPr lvl="0">
                        <a:buNone/>
                      </a:pPr>
                      <a:r>
                        <a:rPr lang="en-US" sz="1400"/>
                        <a:t>Convenient for 6 to 20 people</a:t>
                      </a:r>
                      <a:endParaRPr lang="en-US"/>
                    </a:p>
                    <a:p>
                      <a:pPr lvl="0">
                        <a:buNone/>
                      </a:pPr>
                      <a:r>
                        <a:rPr lang="en-US" sz="1400"/>
                        <a:t>Easy for leader to have eye contact with all</a:t>
                      </a:r>
                      <a:endParaRPr lang="en-US"/>
                    </a:p>
                  </a:txBody>
                  <a:tcPr/>
                </a:tc>
                <a:tc>
                  <a:txBody>
                    <a:bodyPr/>
                    <a:lstStyle/>
                    <a:p>
                      <a:pPr lvl="0">
                        <a:buNone/>
                      </a:pPr>
                      <a:r>
                        <a:rPr lang="en-US" sz="1400"/>
                        <a:t>Discourages small group team building</a:t>
                      </a:r>
                      <a:endParaRPr lang="en-US"/>
                    </a:p>
                    <a:p>
                      <a:pPr lvl="0">
                        <a:buNone/>
                      </a:pPr>
                      <a:r>
                        <a:rPr lang="en-US" sz="1400"/>
                        <a:t>Reduces getting to know other people</a:t>
                      </a:r>
                      <a:endParaRPr lang="en-US"/>
                    </a:p>
                    <a:p>
                      <a:pPr lvl="0">
                        <a:buNone/>
                      </a:pPr>
                      <a:r>
                        <a:rPr lang="en-US" sz="1400"/>
                        <a:t>Limits movement of the leader</a:t>
                      </a:r>
                      <a:endParaRPr lang="en-US"/>
                    </a:p>
                  </a:txBody>
                  <a:tcPr/>
                </a:tc>
                <a:extLst>
                  <a:ext uri="{0D108BD9-81ED-4DB2-BD59-A6C34878D82A}">
                    <a16:rowId xmlns:a16="http://schemas.microsoft.com/office/drawing/2014/main" val="1605920674"/>
                  </a:ext>
                </a:extLst>
              </a:tr>
              <a:tr h="370840">
                <a:tc>
                  <a:txBody>
                    <a:bodyPr/>
                    <a:lstStyle/>
                    <a:p>
                      <a:r>
                        <a:rPr lang="en-US"/>
                        <a:t>Classroom/</a:t>
                      </a:r>
                    </a:p>
                    <a:p>
                      <a:pPr lvl="0">
                        <a:buNone/>
                      </a:pPr>
                      <a:r>
                        <a:rPr lang="en-US"/>
                        <a:t>Theatre</a:t>
                      </a:r>
                    </a:p>
                  </a:txBody>
                  <a:tcPr/>
                </a:tc>
                <a:tc>
                  <a:txBody>
                    <a:bodyPr/>
                    <a:lstStyle/>
                    <a:p>
                      <a:r>
                        <a:rPr lang="en-US" sz="1400"/>
                        <a:t>Allows for many people</a:t>
                      </a:r>
                    </a:p>
                    <a:p>
                      <a:pPr lvl="0">
                        <a:buNone/>
                      </a:pPr>
                      <a:r>
                        <a:rPr lang="en-US" sz="1400"/>
                        <a:t>Leader is clearly in charge</a:t>
                      </a:r>
                    </a:p>
                  </a:txBody>
                  <a:tcPr/>
                </a:tc>
                <a:tc>
                  <a:txBody>
                    <a:bodyPr/>
                    <a:lstStyle/>
                    <a:p>
                      <a:r>
                        <a:rPr lang="en-US" sz="1400"/>
                        <a:t>Encourages one-way communication </a:t>
                      </a:r>
                    </a:p>
                    <a:p>
                      <a:pPr lvl="0">
                        <a:buNone/>
                      </a:pPr>
                      <a:r>
                        <a:rPr lang="en-US" sz="1400"/>
                        <a:t>Encourages side-bar conversations</a:t>
                      </a:r>
                    </a:p>
                    <a:p>
                      <a:pPr lvl="0">
                        <a:buNone/>
                      </a:pPr>
                      <a:r>
                        <a:rPr lang="en-US" sz="1400"/>
                        <a:t>Hard to hear in the back of the room</a:t>
                      </a:r>
                    </a:p>
                  </a:txBody>
                  <a:tcPr/>
                </a:tc>
                <a:extLst>
                  <a:ext uri="{0D108BD9-81ED-4DB2-BD59-A6C34878D82A}">
                    <a16:rowId xmlns:a16="http://schemas.microsoft.com/office/drawing/2014/main" val="3191469529"/>
                  </a:ext>
                </a:extLst>
              </a:tr>
              <a:tr h="370840">
                <a:tc>
                  <a:txBody>
                    <a:bodyPr/>
                    <a:lstStyle/>
                    <a:p>
                      <a:r>
                        <a:rPr lang="en-US"/>
                        <a:t>Hollow Square</a:t>
                      </a:r>
                    </a:p>
                  </a:txBody>
                  <a:tcPr/>
                </a:tc>
                <a:tc>
                  <a:txBody>
                    <a:bodyPr/>
                    <a:lstStyle/>
                    <a:p>
                      <a:r>
                        <a:rPr lang="en-US" sz="1400"/>
                        <a:t>Hard to select leadership position</a:t>
                      </a:r>
                    </a:p>
                    <a:p>
                      <a:pPr lvl="0">
                        <a:buNone/>
                      </a:pPr>
                      <a:r>
                        <a:rPr lang="en-US" sz="1400"/>
                        <a:t>Good morale for people</a:t>
                      </a:r>
                    </a:p>
                  </a:txBody>
                  <a:tcPr/>
                </a:tc>
                <a:tc>
                  <a:txBody>
                    <a:bodyPr/>
                    <a:lstStyle/>
                    <a:p>
                      <a:r>
                        <a:rPr lang="en-US" sz="1400"/>
                        <a:t>Hard to select leadership position </a:t>
                      </a:r>
                    </a:p>
                  </a:txBody>
                  <a:tcPr/>
                </a:tc>
                <a:extLst>
                  <a:ext uri="{0D108BD9-81ED-4DB2-BD59-A6C34878D82A}">
                    <a16:rowId xmlns:a16="http://schemas.microsoft.com/office/drawing/2014/main" val="2623518723"/>
                  </a:ext>
                </a:extLst>
              </a:tr>
              <a:tr h="370840">
                <a:tc>
                  <a:txBody>
                    <a:bodyPr/>
                    <a:lstStyle/>
                    <a:p>
                      <a:r>
                        <a:rPr lang="en-US"/>
                        <a:t>Conference</a:t>
                      </a:r>
                    </a:p>
                  </a:txBody>
                  <a:tcPr/>
                </a:tc>
                <a:tc>
                  <a:txBody>
                    <a:bodyPr/>
                    <a:lstStyle/>
                    <a:p>
                      <a:pPr lvl="0">
                        <a:buNone/>
                      </a:pPr>
                      <a:r>
                        <a:rPr lang="en-US" sz="1400"/>
                        <a:t>Leader can assert control in front of room</a:t>
                      </a:r>
                      <a:endParaRPr lang="en-US"/>
                    </a:p>
                    <a:p>
                      <a:pPr lvl="0">
                        <a:buNone/>
                      </a:pPr>
                      <a:endParaRPr lang="en-US"/>
                    </a:p>
                  </a:txBody>
                  <a:tcPr/>
                </a:tc>
                <a:tc>
                  <a:txBody>
                    <a:bodyPr/>
                    <a:lstStyle/>
                    <a:p>
                      <a:r>
                        <a:rPr lang="en-US" sz="1400"/>
                        <a:t>Limits number of people to size of tables</a:t>
                      </a:r>
                    </a:p>
                    <a:p>
                      <a:pPr lvl="0">
                        <a:buNone/>
                      </a:pPr>
                      <a:r>
                        <a:rPr lang="en-US" sz="1400"/>
                        <a:t>Encourages discussion</a:t>
                      </a:r>
                    </a:p>
                  </a:txBody>
                  <a:tcPr/>
                </a:tc>
                <a:extLst>
                  <a:ext uri="{0D108BD9-81ED-4DB2-BD59-A6C34878D82A}">
                    <a16:rowId xmlns:a16="http://schemas.microsoft.com/office/drawing/2014/main" val="71198690"/>
                  </a:ext>
                </a:extLst>
              </a:tr>
              <a:tr h="370840">
                <a:tc>
                  <a:txBody>
                    <a:bodyPr/>
                    <a:lstStyle/>
                    <a:p>
                      <a:pPr lvl="0">
                        <a:buNone/>
                      </a:pPr>
                      <a:r>
                        <a:rPr lang="en-US"/>
                        <a:t>Multiple tables</a:t>
                      </a:r>
                    </a:p>
                  </a:txBody>
                  <a:tcPr/>
                </a:tc>
                <a:tc>
                  <a:txBody>
                    <a:bodyPr/>
                    <a:lstStyle/>
                    <a:p>
                      <a:pPr lvl="0">
                        <a:buNone/>
                      </a:pPr>
                      <a:r>
                        <a:rPr lang="en-US" sz="1400"/>
                        <a:t>Encourages discussion</a:t>
                      </a:r>
                      <a:endParaRPr lang="en-US"/>
                    </a:p>
                    <a:p>
                      <a:pPr lvl="0">
                        <a:buNone/>
                      </a:pPr>
                      <a:r>
                        <a:rPr lang="en-US" sz="1400"/>
                        <a:t>Encourages small group team building</a:t>
                      </a:r>
                      <a:endParaRPr lang="en-US"/>
                    </a:p>
                  </a:txBody>
                  <a:tcPr/>
                </a:tc>
                <a:tc>
                  <a:txBody>
                    <a:bodyPr/>
                    <a:lstStyle/>
                    <a:p>
                      <a:pPr lvl="0">
                        <a:buNone/>
                      </a:pPr>
                      <a:r>
                        <a:rPr lang="en-US" sz="1400"/>
                        <a:t>Hard to select leadership position</a:t>
                      </a:r>
                      <a:endParaRPr lang="en-US"/>
                    </a:p>
                    <a:p>
                      <a:pPr lvl="0">
                        <a:buNone/>
                      </a:pPr>
                      <a:r>
                        <a:rPr lang="en-US" sz="1400"/>
                        <a:t>Encourages side bar conversations</a:t>
                      </a:r>
                      <a:endParaRPr lang="en-US"/>
                    </a:p>
                    <a:p>
                      <a:pPr lvl="0">
                        <a:buNone/>
                      </a:pPr>
                      <a:r>
                        <a:rPr lang="en-US" sz="1400"/>
                        <a:t>Some will have their back to the front of the room </a:t>
                      </a:r>
                      <a:endParaRPr lang="en-US"/>
                    </a:p>
                  </a:txBody>
                  <a:tcPr/>
                </a:tc>
                <a:extLst>
                  <a:ext uri="{0D108BD9-81ED-4DB2-BD59-A6C34878D82A}">
                    <a16:rowId xmlns:a16="http://schemas.microsoft.com/office/drawing/2014/main" val="3158781265"/>
                  </a:ext>
                </a:extLst>
              </a:tr>
            </a:tbl>
          </a:graphicData>
        </a:graphic>
      </p:graphicFrame>
    </p:spTree>
    <p:extLst>
      <p:ext uri="{BB962C8B-B14F-4D97-AF65-F5344CB8AC3E}">
        <p14:creationId xmlns:p14="http://schemas.microsoft.com/office/powerpoint/2010/main" val="42645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2" descr="A screenshot of a cell phone&#10;&#10;Description generated with high confidence">
            <a:extLst>
              <a:ext uri="{FF2B5EF4-FFF2-40B4-BE49-F238E27FC236}">
                <a16:creationId xmlns:a16="http://schemas.microsoft.com/office/drawing/2014/main" id="{37FD0883-E5A3-40D4-9DB0-07555CC2D78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71769" y="993748"/>
            <a:ext cx="7000460" cy="3147722"/>
          </a:xfrm>
          <a:prstGeom prst="rect">
            <a:avLst/>
          </a:prstGeom>
        </p:spPr>
      </p:pic>
      <p:sp>
        <p:nvSpPr>
          <p:cNvPr id="14" name="TextBox 13">
            <a:extLst>
              <a:ext uri="{FF2B5EF4-FFF2-40B4-BE49-F238E27FC236}">
                <a16:creationId xmlns:a16="http://schemas.microsoft.com/office/drawing/2014/main" id="{0EEB7A2C-BB67-483C-97EB-F78D56B2E39B}"/>
              </a:ext>
            </a:extLst>
          </p:cNvPr>
          <p:cNvSpPr txBox="1"/>
          <p:nvPr/>
        </p:nvSpPr>
        <p:spPr>
          <a:xfrm>
            <a:off x="376032" y="289063"/>
            <a:ext cx="5020917"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a:solidFill>
                  <a:srgbClr val="3D156F"/>
                </a:solidFill>
                <a:cs typeface="Calibri"/>
              </a:rPr>
              <a:t>Room Set Up</a:t>
            </a:r>
          </a:p>
        </p:txBody>
      </p:sp>
      <p:sp>
        <p:nvSpPr>
          <p:cNvPr id="17" name="TextBox 16">
            <a:extLst>
              <a:ext uri="{FF2B5EF4-FFF2-40B4-BE49-F238E27FC236}">
                <a16:creationId xmlns:a16="http://schemas.microsoft.com/office/drawing/2014/main" id="{F5366670-3F35-455F-824F-1390CC0EE6AA}"/>
              </a:ext>
            </a:extLst>
          </p:cNvPr>
          <p:cNvSpPr txBox="1"/>
          <p:nvPr/>
        </p:nvSpPr>
        <p:spPr>
          <a:xfrm>
            <a:off x="3308074" y="1051063"/>
            <a:ext cx="2867438" cy="276999"/>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t>MULTIPLE TABLES </a:t>
            </a:r>
            <a:r>
              <a:rPr lang="en-US" sz="1100" b="1"/>
              <a:t>(Round or Rectangle)</a:t>
            </a:r>
            <a:endParaRPr lang="en-US" sz="1100" b="1">
              <a:cs typeface="Calibri"/>
            </a:endParaRPr>
          </a:p>
        </p:txBody>
      </p:sp>
    </p:spTree>
    <p:extLst>
      <p:ext uri="{BB962C8B-B14F-4D97-AF65-F5344CB8AC3E}">
        <p14:creationId xmlns:p14="http://schemas.microsoft.com/office/powerpoint/2010/main" val="304787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t>Objectives</a:t>
            </a:r>
          </a:p>
        </p:txBody>
      </p:sp>
      <p:sp>
        <p:nvSpPr>
          <p:cNvPr id="3" name="Subtitle 2"/>
          <p:cNvSpPr>
            <a:spLocks noGrp="1"/>
          </p:cNvSpPr>
          <p:nvPr>
            <p:ph type="subTitle" idx="1"/>
          </p:nvPr>
        </p:nvSpPr>
        <p:spPr>
          <a:xfrm>
            <a:off x="484123" y="1338615"/>
            <a:ext cx="8161117" cy="2695848"/>
          </a:xfrm>
        </p:spPr>
        <p:txBody>
          <a:bodyPr vert="horz" lIns="91440" tIns="45720" rIns="91440" bIns="45720" rtlCol="0" anchor="t">
            <a:normAutofit lnSpcReduction="10000"/>
          </a:bodyPr>
          <a:lstStyle/>
          <a:p>
            <a:pPr marL="285750" indent="-285750" fontAlgn="base">
              <a:lnSpc>
                <a:spcPct val="114000"/>
              </a:lnSpc>
              <a:spcBef>
                <a:spcPts val="0"/>
              </a:spcBef>
              <a:spcAft>
                <a:spcPts val="1200"/>
              </a:spcAft>
              <a:buFont typeface="Wingdings" panose="05000000000000000000" pitchFamily="2" charset="2"/>
              <a:buChar char="ü"/>
            </a:pPr>
            <a:r>
              <a:rPr lang="en-US" sz="2000"/>
              <a:t>Understand 4-H Council Finances​</a:t>
            </a:r>
            <a:endParaRPr lang="en-US" sz="2000">
              <a:cs typeface="Arial"/>
            </a:endParaRPr>
          </a:p>
          <a:p>
            <a:pPr marL="285750" indent="-285750" fontAlgn="base">
              <a:lnSpc>
                <a:spcPct val="114000"/>
              </a:lnSpc>
              <a:spcBef>
                <a:spcPts val="0"/>
              </a:spcBef>
              <a:spcAft>
                <a:spcPts val="1200"/>
              </a:spcAft>
              <a:buFont typeface="Wingdings" panose="05000000000000000000" pitchFamily="2" charset="2"/>
              <a:buChar char="ü"/>
            </a:pPr>
            <a:r>
              <a:rPr lang="en-US" sz="2000"/>
              <a:t>Learn ways to make 4-H Events Council more effective ​</a:t>
            </a:r>
            <a:endParaRPr lang="en-US" sz="2000">
              <a:cs typeface="Arial"/>
            </a:endParaRPr>
          </a:p>
          <a:p>
            <a:pPr marL="285750" indent="-285750" fontAlgn="base">
              <a:lnSpc>
                <a:spcPct val="114000"/>
              </a:lnSpc>
              <a:spcBef>
                <a:spcPts val="0"/>
              </a:spcBef>
              <a:spcAft>
                <a:spcPts val="1200"/>
              </a:spcAft>
              <a:buFont typeface="Wingdings" panose="05000000000000000000" pitchFamily="2" charset="2"/>
              <a:buChar char="ü"/>
            </a:pPr>
            <a:r>
              <a:rPr lang="en-US" sz="2000"/>
              <a:t>Learn new ways for engaging council members as they represent their club and help advance 4-H youth development program outcomes through educational events​</a:t>
            </a:r>
            <a:endParaRPr lang="en-US" sz="2000">
              <a:cs typeface="Arial"/>
            </a:endParaRPr>
          </a:p>
          <a:p>
            <a:pPr marL="285750" indent="-285750" fontAlgn="base">
              <a:lnSpc>
                <a:spcPct val="114000"/>
              </a:lnSpc>
              <a:spcBef>
                <a:spcPts val="0"/>
              </a:spcBef>
              <a:spcAft>
                <a:spcPts val="1200"/>
              </a:spcAft>
              <a:buFont typeface="Wingdings" panose="05000000000000000000" pitchFamily="2" charset="2"/>
              <a:buChar char="ü"/>
            </a:pPr>
            <a:r>
              <a:rPr lang="en-US" sz="2000"/>
              <a:t>Respond to feedback and questions</a:t>
            </a:r>
            <a:endParaRPr lang="en-US" sz="2000">
              <a:cs typeface="Arial"/>
            </a:endParaRPr>
          </a:p>
          <a:p>
            <a:endParaRPr lang="en-US"/>
          </a:p>
        </p:txBody>
      </p:sp>
      <p:cxnSp>
        <p:nvCxnSpPr>
          <p:cNvPr id="11" name="Straight Connector 10"/>
          <p:cNvCxnSpPr/>
          <p:nvPr/>
        </p:nvCxnSpPr>
        <p:spPr>
          <a:xfrm>
            <a:off x="475841" y="1147676"/>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453217" y="2387084"/>
            <a:ext cx="237566" cy="369332"/>
          </a:xfrm>
          <a:prstGeom prst="rect">
            <a:avLst/>
          </a:prstGeom>
        </p:spPr>
        <p:txBody>
          <a:bodyPr wrap="none">
            <a:spAutoFit/>
          </a:bodyPr>
          <a:lstStyle/>
          <a:p>
            <a:r>
              <a:rPr lang="en-US"/>
              <a:t> </a:t>
            </a:r>
          </a:p>
        </p:txBody>
      </p:sp>
    </p:spTree>
    <p:extLst>
      <p:ext uri="{BB962C8B-B14F-4D97-AF65-F5344CB8AC3E}">
        <p14:creationId xmlns:p14="http://schemas.microsoft.com/office/powerpoint/2010/main" val="568971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2407" y="916488"/>
            <a:ext cx="2263900" cy="787690"/>
          </a:xfrm>
        </p:spPr>
        <p:txBody>
          <a:bodyPr/>
          <a:lstStyle/>
          <a:p>
            <a:pPr algn="l"/>
            <a:r>
              <a:rPr lang="en-US" sz="2800">
                <a:cs typeface="Arial"/>
              </a:rPr>
              <a:t>Sample Agendas</a:t>
            </a:r>
            <a:endParaRPr lang="en-US" sz="2800"/>
          </a:p>
        </p:txBody>
      </p:sp>
      <p:cxnSp>
        <p:nvCxnSpPr>
          <p:cNvPr id="11" name="Straight Connector 10"/>
          <p:cNvCxnSpPr/>
          <p:nvPr/>
        </p:nvCxnSpPr>
        <p:spPr>
          <a:xfrm flipV="1">
            <a:off x="492406" y="1918961"/>
            <a:ext cx="2015423" cy="15563"/>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screenshot of a cell phone&#10;&#10;Description generated with high confidence">
            <a:extLst>
              <a:ext uri="{FF2B5EF4-FFF2-40B4-BE49-F238E27FC236}">
                <a16:creationId xmlns:a16="http://schemas.microsoft.com/office/drawing/2014/main" id="{9CD5ED82-AFF7-4AE8-A5A8-CD3C096E5A1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61422" y="347684"/>
            <a:ext cx="5890590" cy="3777241"/>
          </a:xfrm>
          <a:prstGeom prst="rect">
            <a:avLst/>
          </a:prstGeom>
        </p:spPr>
      </p:pic>
    </p:spTree>
    <p:extLst>
      <p:ext uri="{BB962C8B-B14F-4D97-AF65-F5344CB8AC3E}">
        <p14:creationId xmlns:p14="http://schemas.microsoft.com/office/powerpoint/2010/main" val="2508793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Components of Orientation</a:t>
            </a:r>
            <a:endParaRPr lang="en-US"/>
          </a:p>
        </p:txBody>
      </p:sp>
      <p:sp>
        <p:nvSpPr>
          <p:cNvPr id="3" name="Subtitle 2"/>
          <p:cNvSpPr>
            <a:spLocks noGrp="1"/>
          </p:cNvSpPr>
          <p:nvPr>
            <p:ph type="subTitle" idx="1"/>
          </p:nvPr>
        </p:nvSpPr>
        <p:spPr>
          <a:xfrm>
            <a:off x="492406" y="1288919"/>
            <a:ext cx="8161117" cy="2969174"/>
          </a:xfrm>
        </p:spPr>
        <p:txBody>
          <a:bodyPr vert="horz" lIns="91440" tIns="45720" rIns="91440" bIns="45720" rtlCol="0" anchor="t">
            <a:normAutofit/>
          </a:bodyPr>
          <a:lstStyle/>
          <a:p>
            <a:pPr marL="342900" indent="-342900">
              <a:lnSpc>
                <a:spcPct val="114999"/>
              </a:lnSpc>
              <a:spcBef>
                <a:spcPts val="0"/>
              </a:spcBef>
              <a:spcAft>
                <a:spcPts val="1200"/>
              </a:spcAft>
              <a:buAutoNum type="arabicPeriod"/>
            </a:pPr>
            <a:r>
              <a:rPr lang="en-US">
                <a:cs typeface="Arial"/>
              </a:rPr>
              <a:t>Understanding the Council Rep. Position Description</a:t>
            </a:r>
          </a:p>
          <a:p>
            <a:pPr marL="342900" indent="-342900">
              <a:lnSpc>
                <a:spcPct val="114999"/>
              </a:lnSpc>
              <a:spcBef>
                <a:spcPts val="0"/>
              </a:spcBef>
              <a:spcAft>
                <a:spcPts val="1200"/>
              </a:spcAft>
              <a:buAutoNum type="arabicPeriod"/>
            </a:pPr>
            <a:r>
              <a:rPr lang="en-US">
                <a:cs typeface="Arial"/>
              </a:rPr>
              <a:t>Council Organization and Function</a:t>
            </a:r>
          </a:p>
          <a:p>
            <a:pPr marL="800100" lvl="1" indent="-342900" algn="l">
              <a:lnSpc>
                <a:spcPct val="114999"/>
              </a:lnSpc>
              <a:spcBef>
                <a:spcPts val="0"/>
              </a:spcBef>
              <a:spcAft>
                <a:spcPts val="1200"/>
              </a:spcAft>
              <a:buFont typeface="Wingdings"/>
              <a:buChar char="§"/>
            </a:pPr>
            <a:r>
              <a:rPr lang="en-US" sz="1800">
                <a:solidFill>
                  <a:srgbClr val="3D156F"/>
                </a:solidFill>
                <a:latin typeface="Arial"/>
                <a:cs typeface="Arial"/>
              </a:rPr>
              <a:t>Members/Voting</a:t>
            </a:r>
          </a:p>
          <a:p>
            <a:pPr marL="800100" lvl="1" indent="-342900" algn="l">
              <a:lnSpc>
                <a:spcPct val="114999"/>
              </a:lnSpc>
              <a:spcBef>
                <a:spcPts val="0"/>
              </a:spcBef>
              <a:spcAft>
                <a:spcPts val="1200"/>
              </a:spcAft>
              <a:buFont typeface="Wingdings"/>
              <a:buChar char="§"/>
            </a:pPr>
            <a:r>
              <a:rPr lang="en-US" sz="1800">
                <a:solidFill>
                  <a:srgbClr val="3D156F"/>
                </a:solidFill>
                <a:latin typeface="Arial"/>
                <a:cs typeface="Arial"/>
              </a:rPr>
              <a:t>Meeting Schedule</a:t>
            </a:r>
          </a:p>
          <a:p>
            <a:pPr marL="800100" lvl="1" indent="-342900" algn="l">
              <a:lnSpc>
                <a:spcPct val="114999"/>
              </a:lnSpc>
              <a:spcBef>
                <a:spcPts val="0"/>
              </a:spcBef>
              <a:spcAft>
                <a:spcPts val="1200"/>
              </a:spcAft>
              <a:buFont typeface="Wingdings"/>
              <a:buChar char="§"/>
            </a:pPr>
            <a:r>
              <a:rPr lang="en-US" sz="1800">
                <a:solidFill>
                  <a:srgbClr val="3D156F"/>
                </a:solidFill>
                <a:latin typeface="Arial"/>
                <a:cs typeface="Arial"/>
              </a:rPr>
              <a:t>Committees</a:t>
            </a:r>
          </a:p>
          <a:p>
            <a:pPr marL="342900" indent="-342900">
              <a:lnSpc>
                <a:spcPct val="114999"/>
              </a:lnSpc>
              <a:spcBef>
                <a:spcPts val="0"/>
              </a:spcBef>
              <a:spcAft>
                <a:spcPts val="1200"/>
              </a:spcAft>
              <a:buAutoNum type="arabicPeriod"/>
            </a:pPr>
            <a:r>
              <a:rPr lang="en-US">
                <a:cs typeface="Arial"/>
              </a:rPr>
              <a:t>Budget</a:t>
            </a:r>
          </a:p>
          <a:p>
            <a:endParaRPr lang="en-US">
              <a:cs typeface="Arial"/>
            </a:endParaRPr>
          </a:p>
          <a:p>
            <a:endParaRPr lang="en-US">
              <a:cs typeface="Arial"/>
            </a:endParaRPr>
          </a:p>
          <a:p>
            <a:pPr marL="285750" indent="-285750">
              <a:buChar char="•"/>
            </a:pPr>
            <a:endParaRPr lang="en-US">
              <a:cs typeface="Arial"/>
            </a:endParaRPr>
          </a:p>
          <a:p>
            <a:endParaRPr lang="en-US">
              <a:cs typeface="Arial"/>
            </a:endParaRPr>
          </a:p>
          <a:p>
            <a:endParaRPr lang="en-US">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7585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3320" y="933054"/>
            <a:ext cx="2678031" cy="779408"/>
          </a:xfrm>
        </p:spPr>
        <p:txBody>
          <a:bodyPr/>
          <a:lstStyle/>
          <a:p>
            <a:pPr algn="l"/>
            <a:r>
              <a:rPr lang="en-US" sz="3200">
                <a:cs typeface="Arial"/>
              </a:rPr>
              <a:t>Youth Adult Partnership Resource</a:t>
            </a:r>
          </a:p>
        </p:txBody>
      </p:sp>
      <p:cxnSp>
        <p:nvCxnSpPr>
          <p:cNvPr id="11" name="Straight Connector 10"/>
          <p:cNvCxnSpPr/>
          <p:nvPr/>
        </p:nvCxnSpPr>
        <p:spPr>
          <a:xfrm>
            <a:off x="409580" y="2207850"/>
            <a:ext cx="2719445"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screenshot of a cell phone&#10;&#10;Description generated with very high confidence">
            <a:extLst>
              <a:ext uri="{FF2B5EF4-FFF2-40B4-BE49-F238E27FC236}">
                <a16:creationId xmlns:a16="http://schemas.microsoft.com/office/drawing/2014/main" id="{0FB54340-BFE7-4F79-980C-1F63F12826A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91509" y="389859"/>
            <a:ext cx="5468178" cy="3543803"/>
          </a:xfrm>
          <a:prstGeom prst="rect">
            <a:avLst/>
          </a:prstGeom>
        </p:spPr>
      </p:pic>
    </p:spTree>
    <p:extLst>
      <p:ext uri="{BB962C8B-B14F-4D97-AF65-F5344CB8AC3E}">
        <p14:creationId xmlns:p14="http://schemas.microsoft.com/office/powerpoint/2010/main" val="538542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Arial"/>
              </a:rPr>
              <a:t>Webinar Feedback</a:t>
            </a:r>
            <a:endParaRPr lang="en-US"/>
          </a:p>
        </p:txBody>
      </p:sp>
      <p:sp>
        <p:nvSpPr>
          <p:cNvPr id="3" name="Subtitle 2"/>
          <p:cNvSpPr>
            <a:spLocks noGrp="1"/>
          </p:cNvSpPr>
          <p:nvPr>
            <p:ph type="subTitle" idx="1"/>
          </p:nvPr>
        </p:nvSpPr>
        <p:spPr>
          <a:xfrm>
            <a:off x="434427" y="1462855"/>
            <a:ext cx="8161117" cy="2538478"/>
          </a:xfrm>
        </p:spPr>
        <p:txBody>
          <a:bodyPr vert="horz" lIns="91440" tIns="45720" rIns="91440" bIns="45720" rtlCol="0" anchor="t">
            <a:normAutofit fontScale="92500" lnSpcReduction="20000"/>
          </a:bodyPr>
          <a:lstStyle/>
          <a:p>
            <a:pPr algn="ctr"/>
            <a:r>
              <a:rPr lang="en-US" sz="2000">
                <a:cs typeface="Arial"/>
              </a:rPr>
              <a:t>Please take a moment to complete the following survey:</a:t>
            </a:r>
          </a:p>
          <a:p>
            <a:pPr algn="ctr"/>
            <a:r>
              <a:rPr lang="en-US" sz="2000">
                <a:cs typeface="Arial"/>
                <a:hlinkClick r:id="rId4"/>
              </a:rPr>
              <a:t>4-H Events Council Webinar Feeback Qualtrics Survey</a:t>
            </a:r>
            <a:endParaRPr lang="en-US" sz="2000">
              <a:cs typeface="Arial"/>
            </a:endParaRPr>
          </a:p>
          <a:p>
            <a:pPr algn="ctr"/>
            <a:endParaRPr lang="en-US" sz="2000">
              <a:cs typeface="Arial"/>
            </a:endParaRPr>
          </a:p>
          <a:p>
            <a:pPr algn="ctr"/>
            <a:r>
              <a:rPr lang="en-US" sz="2000" b="1">
                <a:cs typeface="Arial"/>
              </a:rPr>
              <a:t>Resources to share?  </a:t>
            </a:r>
            <a:r>
              <a:rPr lang="en-US" sz="2000">
                <a:cs typeface="Arial"/>
              </a:rPr>
              <a:t>Sample Committees, By-Laws, Budgets, etc. </a:t>
            </a:r>
            <a:endParaRPr lang="en-US" sz="2000" b="1">
              <a:cs typeface="Arial"/>
            </a:endParaRPr>
          </a:p>
          <a:p>
            <a:pPr algn="ctr"/>
            <a:r>
              <a:rPr lang="en-US" sz="2000">
                <a:cs typeface="Arial"/>
              </a:rPr>
              <a:t>Send to your Regional Specialist. </a:t>
            </a:r>
            <a:endParaRPr lang="en-US" sz="2000" b="1">
              <a:cs typeface="Arial"/>
            </a:endParaRPr>
          </a:p>
          <a:p>
            <a:pPr algn="ctr"/>
            <a:endParaRPr lang="en-US" sz="2000">
              <a:cs typeface="Arial"/>
            </a:endParaRPr>
          </a:p>
          <a:p>
            <a:pPr algn="ctr"/>
            <a:r>
              <a:rPr lang="en-US" sz="2000" b="1">
                <a:cs typeface="Arial"/>
              </a:rPr>
              <a:t>4-H Events Council Q &amp; A Webinar</a:t>
            </a:r>
            <a:endParaRPr lang="en-US" sz="2000">
              <a:cs typeface="Arial"/>
            </a:endParaRPr>
          </a:p>
          <a:p>
            <a:pPr algn="ctr"/>
            <a:r>
              <a:rPr lang="en-US" sz="2000">
                <a:cs typeface="Arial"/>
              </a:rPr>
              <a:t>9:15 am, March 10, 2020 via Zoom</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5243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Previous Webinar Series</a:t>
            </a:r>
          </a:p>
        </p:txBody>
      </p:sp>
      <p:sp>
        <p:nvSpPr>
          <p:cNvPr id="3" name="Subtitle 2"/>
          <p:cNvSpPr>
            <a:spLocks noGrp="1"/>
          </p:cNvSpPr>
          <p:nvPr>
            <p:ph type="subTitle" idx="1"/>
          </p:nvPr>
        </p:nvSpPr>
        <p:spPr>
          <a:xfrm>
            <a:off x="492406" y="1446289"/>
            <a:ext cx="8161117" cy="2811804"/>
          </a:xfrm>
        </p:spPr>
        <p:txBody>
          <a:bodyPr vert="horz" lIns="91440" tIns="45720" rIns="91440" bIns="45720" rtlCol="0" anchor="t">
            <a:normAutofit/>
          </a:bodyPr>
          <a:lstStyle/>
          <a:p>
            <a:pPr marL="342900" indent="-342900">
              <a:lnSpc>
                <a:spcPct val="114999"/>
              </a:lnSpc>
              <a:spcBef>
                <a:spcPts val="0"/>
              </a:spcBef>
              <a:spcAft>
                <a:spcPts val="1200"/>
              </a:spcAft>
              <a:buAutoNum type="arabicPeriod"/>
            </a:pPr>
            <a:r>
              <a:rPr lang="en-US" sz="2800">
                <a:cs typeface="Arial"/>
                <a:hlinkClick r:id="rId4"/>
              </a:rPr>
              <a:t>County Fair Series</a:t>
            </a:r>
            <a:endParaRPr lang="en-US" sz="2800">
              <a:cs typeface="Arial"/>
            </a:endParaRPr>
          </a:p>
          <a:p>
            <a:pPr marL="342900" indent="-342900">
              <a:lnSpc>
                <a:spcPct val="114999"/>
              </a:lnSpc>
              <a:spcBef>
                <a:spcPts val="0"/>
              </a:spcBef>
              <a:spcAft>
                <a:spcPts val="1200"/>
              </a:spcAft>
              <a:buAutoNum type="arabicPeriod"/>
            </a:pPr>
            <a:r>
              <a:rPr lang="en-US" sz="2800">
                <a:cs typeface="Arial"/>
                <a:hlinkClick r:id="rId5"/>
              </a:rPr>
              <a:t>Officer Training Series</a:t>
            </a:r>
          </a:p>
          <a:p>
            <a:pPr marL="342900" indent="-342900">
              <a:lnSpc>
                <a:spcPct val="114999"/>
              </a:lnSpc>
              <a:spcBef>
                <a:spcPts val="0"/>
              </a:spcBef>
              <a:spcAft>
                <a:spcPts val="1200"/>
              </a:spcAft>
              <a:buAutoNum type="arabicPeriod"/>
            </a:pPr>
            <a:endParaRPr lang="en-US" sz="2000">
              <a:cs typeface="Arial"/>
            </a:endParaRPr>
          </a:p>
          <a:p>
            <a:pPr algn="ctr">
              <a:lnSpc>
                <a:spcPct val="114999"/>
              </a:lnSpc>
              <a:spcBef>
                <a:spcPts val="0"/>
              </a:spcBef>
              <a:spcAft>
                <a:spcPts val="1200"/>
              </a:spcAft>
            </a:pPr>
            <a:r>
              <a:rPr lang="en-US" sz="2800">
                <a:cs typeface="Arial"/>
              </a:rPr>
              <a:t>Thank you.</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979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3600"/>
              <a:t>Youth Program Quality Principles</a:t>
            </a:r>
            <a:endParaRPr lang="en-US" sz="3600">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453217" y="2387084"/>
            <a:ext cx="237566" cy="369332"/>
          </a:xfrm>
          <a:prstGeom prst="rect">
            <a:avLst/>
          </a:prstGeom>
        </p:spPr>
        <p:txBody>
          <a:bodyPr wrap="none">
            <a:spAutoFit/>
          </a:bodyPr>
          <a:lstStyle/>
          <a:p>
            <a:r>
              <a:rPr lang="en-US"/>
              <a:t> </a:t>
            </a:r>
          </a:p>
        </p:txBody>
      </p:sp>
      <p:pic>
        <p:nvPicPr>
          <p:cNvPr id="4" name="Picture 6" descr="A screenshot of a social media post&#10;&#10;Description generated with very high confidence">
            <a:extLst>
              <a:ext uri="{FF2B5EF4-FFF2-40B4-BE49-F238E27FC236}">
                <a16:creationId xmlns:a16="http://schemas.microsoft.com/office/drawing/2014/main" id="{A79F3AC7-C0F6-4F15-A477-B3D8EFF0D47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78117" y="1206286"/>
            <a:ext cx="2859156" cy="3708275"/>
          </a:xfrm>
          <a:prstGeom prst="rect">
            <a:avLst/>
          </a:prstGeom>
        </p:spPr>
      </p:pic>
      <p:sp>
        <p:nvSpPr>
          <p:cNvPr id="10" name="Subtitle 9">
            <a:extLst>
              <a:ext uri="{FF2B5EF4-FFF2-40B4-BE49-F238E27FC236}">
                <a16:creationId xmlns:a16="http://schemas.microsoft.com/office/drawing/2014/main" id="{F6976F59-857F-4B26-8CDA-A3F6A3465473}"/>
              </a:ext>
            </a:extLst>
          </p:cNvPr>
          <p:cNvSpPr>
            <a:spLocks noGrp="1"/>
          </p:cNvSpPr>
          <p:nvPr>
            <p:ph type="subTitle" idx="1"/>
          </p:nvPr>
        </p:nvSpPr>
        <p:spPr>
          <a:xfrm>
            <a:off x="881689" y="1479419"/>
            <a:ext cx="4442226" cy="2861500"/>
          </a:xfrm>
        </p:spPr>
        <p:txBody>
          <a:bodyPr vert="horz" lIns="91440" tIns="45720" rIns="91440" bIns="45720" rtlCol="0" anchor="t">
            <a:normAutofit/>
          </a:bodyPr>
          <a:lstStyle/>
          <a:p>
            <a:r>
              <a:rPr lang="en-US" b="1">
                <a:cs typeface="Arial"/>
              </a:rPr>
              <a:t>4-H Thriving Model</a:t>
            </a:r>
          </a:p>
          <a:p>
            <a:r>
              <a:rPr lang="en-US">
                <a:cs typeface="Arial"/>
              </a:rPr>
              <a:t>Dr. Mary Arnold</a:t>
            </a:r>
          </a:p>
          <a:p>
            <a:r>
              <a:rPr lang="en-US">
                <a:cs typeface="Arial"/>
                <a:hlinkClick r:id="rId5"/>
              </a:rPr>
              <a:t>Youth Program Quality Principles</a:t>
            </a:r>
            <a:endParaRPr lang="en-US">
              <a:cs typeface="Arial"/>
            </a:endParaRPr>
          </a:p>
        </p:txBody>
      </p:sp>
    </p:spTree>
    <p:extLst>
      <p:ext uri="{BB962C8B-B14F-4D97-AF65-F5344CB8AC3E}">
        <p14:creationId xmlns:p14="http://schemas.microsoft.com/office/powerpoint/2010/main" val="228457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1800" b="0">
                <a:latin typeface="Arial Nova Cond Light"/>
                <a:cs typeface="Arial"/>
              </a:rPr>
              <a:t>Youth Program Quality Principle</a:t>
            </a:r>
            <a:r>
              <a:rPr lang="en-US" sz="3200">
                <a:cs typeface="Arial"/>
              </a:rPr>
              <a:t> </a:t>
            </a:r>
            <a:br>
              <a:rPr lang="en-US" sz="3200">
                <a:cs typeface="Arial"/>
              </a:rPr>
            </a:br>
            <a:r>
              <a:rPr lang="en-US" sz="2400">
                <a:cs typeface="Arial"/>
              </a:rPr>
              <a:t>Opportunities For Skill Building</a:t>
            </a:r>
            <a:endParaRPr lang="en-US" sz="2400"/>
          </a:p>
        </p:txBody>
      </p:sp>
      <p:sp>
        <p:nvSpPr>
          <p:cNvPr id="3" name="Subtitle 2"/>
          <p:cNvSpPr>
            <a:spLocks noGrp="1"/>
          </p:cNvSpPr>
          <p:nvPr>
            <p:ph type="subTitle" idx="1"/>
          </p:nvPr>
        </p:nvSpPr>
        <p:spPr>
          <a:xfrm>
            <a:off x="492406" y="1367134"/>
            <a:ext cx="8161117" cy="2890959"/>
          </a:xfrm>
        </p:spPr>
        <p:txBody>
          <a:bodyPr vert="horz" lIns="91440" tIns="45720" rIns="91440" bIns="45720" rtlCol="0" anchor="t">
            <a:normAutofit/>
          </a:bodyPr>
          <a:lstStyle/>
          <a:p>
            <a:r>
              <a:rPr lang="en-US" sz="2400" i="1">
                <a:cs typeface="Arial"/>
              </a:rPr>
              <a:t>"My most meaningful leadership role in 4-H is being president of our </a:t>
            </a:r>
            <a:r>
              <a:rPr lang="en-US" sz="2400" b="1" i="1">
                <a:cs typeface="Arial"/>
              </a:rPr>
              <a:t>county</a:t>
            </a:r>
            <a:r>
              <a:rPr lang="en-US" sz="2400" i="1">
                <a:cs typeface="Arial"/>
              </a:rPr>
              <a:t> </a:t>
            </a:r>
            <a:r>
              <a:rPr lang="en-US" sz="2400" b="1" i="1">
                <a:cs typeface="Arial"/>
              </a:rPr>
              <a:t>council</a:t>
            </a:r>
            <a:r>
              <a:rPr lang="en-US" sz="2400" i="1">
                <a:cs typeface="Arial"/>
              </a:rPr>
              <a:t>. This is a very honorable position. I am able to be seen as a leader to my county, club, and peers around me."  </a:t>
            </a:r>
            <a:endParaRPr lang="en-US"/>
          </a:p>
          <a:p>
            <a:pPr lvl="1" algn="r"/>
            <a:r>
              <a:rPr lang="en-US" sz="2000">
                <a:cs typeface="Arial"/>
              </a:rPr>
              <a:t>16 year old KYLF Delegate </a:t>
            </a:r>
          </a:p>
          <a:p>
            <a:pPr lvl="1" algn="r"/>
            <a:r>
              <a:rPr lang="en-US" sz="2000">
                <a:cs typeface="Arial"/>
              </a:rPr>
              <a:t>Community Vitality Survey</a:t>
            </a:r>
            <a:endParaRPr lang="en-US">
              <a:cs typeface="Calibri"/>
            </a:endParaRPr>
          </a:p>
        </p:txBody>
      </p:sp>
      <p:cxnSp>
        <p:nvCxnSpPr>
          <p:cNvPr id="11" name="Straight Connector 10"/>
          <p:cNvCxnSpPr/>
          <p:nvPr/>
        </p:nvCxnSpPr>
        <p:spPr>
          <a:xfrm>
            <a:off x="479418" y="1171206"/>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335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br>
              <a:rPr lang="en-US" sz="2400" b="0">
                <a:latin typeface="Arial Nova Cond Light"/>
              </a:rPr>
            </a:br>
            <a:br>
              <a:rPr lang="en-US" sz="2400" b="0">
                <a:latin typeface="Arial Nova Cond Light"/>
              </a:rPr>
            </a:br>
            <a:r>
              <a:rPr lang="en-US" sz="1800" b="0">
                <a:latin typeface="Arial Nova Cond Light"/>
              </a:rPr>
              <a:t>Youth Program Quality Principle</a:t>
            </a:r>
            <a:r>
              <a:rPr lang="en-US" sz="2400">
                <a:cs typeface="Arial"/>
              </a:rPr>
              <a:t> </a:t>
            </a:r>
            <a:br>
              <a:rPr lang="en-US" sz="2400">
                <a:cs typeface="Arial"/>
              </a:rPr>
            </a:br>
            <a:r>
              <a:rPr lang="en-US" sz="2400">
                <a:cs typeface="Arial"/>
              </a:rPr>
              <a:t>Integration of Family, School and Community</a:t>
            </a:r>
            <a:endParaRPr lang="en-US" sz="2400" b="0">
              <a:cs typeface="Arial"/>
            </a:endParaRPr>
          </a:p>
          <a:p>
            <a:endParaRPr lang="en-US">
              <a:cs typeface="Arial"/>
            </a:endParaRPr>
          </a:p>
        </p:txBody>
      </p:sp>
      <p:sp>
        <p:nvSpPr>
          <p:cNvPr id="3" name="Subtitle 2"/>
          <p:cNvSpPr>
            <a:spLocks noGrp="1"/>
          </p:cNvSpPr>
          <p:nvPr>
            <p:ph type="subTitle" idx="1"/>
          </p:nvPr>
        </p:nvSpPr>
        <p:spPr>
          <a:xfrm>
            <a:off x="492406" y="1315179"/>
            <a:ext cx="8161117" cy="2942914"/>
          </a:xfrm>
        </p:spPr>
        <p:txBody>
          <a:bodyPr vert="horz" lIns="91440" tIns="45720" rIns="91440" bIns="45720" rtlCol="0" anchor="t">
            <a:normAutofit fontScale="77500" lnSpcReduction="20000"/>
          </a:bodyPr>
          <a:lstStyle/>
          <a:p>
            <a:pPr>
              <a:lnSpc>
                <a:spcPct val="135000"/>
              </a:lnSpc>
              <a:spcBef>
                <a:spcPts val="0"/>
              </a:spcBef>
            </a:pPr>
            <a:r>
              <a:rPr lang="en-US" sz="2400" i="1">
                <a:cs typeface="Arial"/>
              </a:rPr>
              <a:t>"I have used my 4-H leadership skills outside of 4-H by leading in my local FFA Chapter and District FFA officer team. Without 4-H, I would not be able to have all the leadership experience that I have now. 4-H has helped teach me many life skills that I will use the rest of my life. Since I have been little, 4-H has made a positive impact on my life, and has helped shape me into the Leader that I am today!"</a:t>
            </a:r>
            <a:endParaRPr lang="en-US">
              <a:cs typeface="Arial"/>
            </a:endParaRPr>
          </a:p>
          <a:p>
            <a:endParaRPr lang="en-US" sz="2000" i="1">
              <a:cs typeface="Arial"/>
            </a:endParaRPr>
          </a:p>
          <a:p>
            <a:pPr algn="r"/>
            <a:r>
              <a:rPr lang="en-US" sz="2000">
                <a:cs typeface="Arial"/>
              </a:rPr>
              <a:t>16 year old KYLF Delegate </a:t>
            </a:r>
          </a:p>
          <a:p>
            <a:pPr algn="r"/>
            <a:r>
              <a:rPr lang="en-US" sz="2000">
                <a:cs typeface="Arial"/>
              </a:rPr>
              <a:t>Community Vitality Survey</a:t>
            </a:r>
          </a:p>
          <a:p>
            <a:endParaRPr lang="en-US" sz="2000" i="1">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99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Finances</a:t>
            </a:r>
          </a:p>
        </p:txBody>
      </p:sp>
      <p:sp>
        <p:nvSpPr>
          <p:cNvPr id="3" name="Subtitle 2"/>
          <p:cNvSpPr>
            <a:spLocks noGrp="1"/>
          </p:cNvSpPr>
          <p:nvPr>
            <p:ph type="subTitle" idx="1"/>
          </p:nvPr>
        </p:nvSpPr>
        <p:spPr/>
        <p:txBody>
          <a:bodyPr vert="horz" lIns="91440" tIns="45720" rIns="91440" bIns="45720" rtlCol="0" anchor="t">
            <a:normAutofit/>
          </a:bodyPr>
          <a:lstStyle/>
          <a:p>
            <a:pPr>
              <a:lnSpc>
                <a:spcPct val="114999"/>
              </a:lnSpc>
              <a:spcBef>
                <a:spcPts val="0"/>
              </a:spcBef>
              <a:spcAft>
                <a:spcPts val="1200"/>
              </a:spcAft>
            </a:pPr>
            <a:r>
              <a:rPr lang="en-US" b="1">
                <a:cs typeface="Arial"/>
              </a:rPr>
              <a:t>Principles of Managing Funds for Extension Affiliated Groups</a:t>
            </a:r>
          </a:p>
          <a:p>
            <a:pPr marL="285750" indent="-285750">
              <a:lnSpc>
                <a:spcPct val="114999"/>
              </a:lnSpc>
              <a:spcBef>
                <a:spcPts val="0"/>
              </a:spcBef>
              <a:spcAft>
                <a:spcPts val="1200"/>
              </a:spcAft>
              <a:buChar char="•"/>
            </a:pPr>
            <a:r>
              <a:rPr lang="en-US">
                <a:cs typeface="Arial"/>
              </a:rPr>
              <a:t>Principle #1 Accountability for all Funds/Accounts</a:t>
            </a:r>
          </a:p>
          <a:p>
            <a:pPr marL="285750" indent="-285750">
              <a:lnSpc>
                <a:spcPct val="114999"/>
              </a:lnSpc>
              <a:spcBef>
                <a:spcPts val="0"/>
              </a:spcBef>
              <a:spcAft>
                <a:spcPts val="1200"/>
              </a:spcAft>
              <a:buChar char="•"/>
            </a:pPr>
            <a:r>
              <a:rPr lang="en-US">
                <a:cs typeface="Arial"/>
              </a:rPr>
              <a:t>Principle #2 Two Signatures Required</a:t>
            </a:r>
          </a:p>
          <a:p>
            <a:pPr marL="285750" indent="-285750">
              <a:lnSpc>
                <a:spcPct val="114999"/>
              </a:lnSpc>
              <a:spcBef>
                <a:spcPts val="0"/>
              </a:spcBef>
              <a:spcAft>
                <a:spcPts val="1200"/>
              </a:spcAft>
              <a:buChar char="•"/>
            </a:pPr>
            <a:r>
              <a:rPr lang="en-US">
                <a:cs typeface="Arial"/>
              </a:rPr>
              <a:t>Principle #3 Receipt all Financial Transactions</a:t>
            </a:r>
          </a:p>
          <a:p>
            <a:pPr marL="285750" indent="-285750">
              <a:lnSpc>
                <a:spcPct val="114999"/>
              </a:lnSpc>
              <a:spcBef>
                <a:spcPts val="0"/>
              </a:spcBef>
              <a:spcAft>
                <a:spcPts val="1200"/>
              </a:spcAft>
              <a:buChar char="•"/>
            </a:pPr>
            <a:r>
              <a:rPr lang="en-US">
                <a:cs typeface="Arial"/>
              </a:rPr>
              <a:t>Principle #4 4‐H Accounts and the IRS</a:t>
            </a:r>
          </a:p>
          <a:p>
            <a:pPr marL="285750" indent="-285750">
              <a:lnSpc>
                <a:spcPct val="114999"/>
              </a:lnSpc>
              <a:spcBef>
                <a:spcPts val="0"/>
              </a:spcBef>
              <a:spcAft>
                <a:spcPts val="1200"/>
              </a:spcAft>
              <a:buChar char="•"/>
            </a:pPr>
            <a:r>
              <a:rPr lang="en-US">
                <a:cs typeface="Arial"/>
              </a:rPr>
              <a:t>Principle #5 Financial Reviews</a:t>
            </a:r>
          </a:p>
          <a:p>
            <a:pPr marL="285750" indent="-285750">
              <a:buChar char="•"/>
            </a:pPr>
            <a:endParaRPr lang="en-US">
              <a:cs typeface="Arial"/>
            </a:endParaRP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10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Finances</a:t>
            </a:r>
          </a:p>
        </p:txBody>
      </p:sp>
      <p:sp>
        <p:nvSpPr>
          <p:cNvPr id="3" name="Subtitle 2"/>
          <p:cNvSpPr>
            <a:spLocks noGrp="1"/>
          </p:cNvSpPr>
          <p:nvPr>
            <p:ph type="subTitle" idx="1"/>
          </p:nvPr>
        </p:nvSpPr>
        <p:spPr>
          <a:xfrm>
            <a:off x="492406" y="1346898"/>
            <a:ext cx="8161117" cy="2571609"/>
          </a:xfrm>
        </p:spPr>
        <p:txBody>
          <a:bodyPr vert="horz" lIns="91440" tIns="45720" rIns="91440" bIns="45720" rtlCol="0" anchor="t">
            <a:normAutofit/>
          </a:bodyPr>
          <a:lstStyle/>
          <a:p>
            <a:pPr>
              <a:lnSpc>
                <a:spcPct val="114999"/>
              </a:lnSpc>
              <a:spcBef>
                <a:spcPts val="0"/>
              </a:spcBef>
              <a:spcAft>
                <a:spcPts val="1200"/>
              </a:spcAft>
            </a:pPr>
            <a:r>
              <a:rPr lang="en-US" b="1">
                <a:cs typeface="Arial"/>
              </a:rPr>
              <a:t>Management: </a:t>
            </a:r>
            <a:endParaRPr lang="en-US">
              <a:cs typeface="Arial"/>
            </a:endParaRPr>
          </a:p>
          <a:p>
            <a:pPr marL="285750" indent="-285750">
              <a:lnSpc>
                <a:spcPct val="114999"/>
              </a:lnSpc>
              <a:spcBef>
                <a:spcPts val="0"/>
              </a:spcBef>
              <a:spcAft>
                <a:spcPts val="1200"/>
              </a:spcAft>
              <a:buFont typeface="Wingdings"/>
              <a:buChar char="§"/>
            </a:pPr>
            <a:r>
              <a:rPr lang="en-US">
                <a:cs typeface="Arial"/>
              </a:rPr>
              <a:t>Active PARTNERSHIP with the local office </a:t>
            </a:r>
          </a:p>
          <a:p>
            <a:pPr marL="285750" indent="-285750">
              <a:lnSpc>
                <a:spcPct val="114999"/>
              </a:lnSpc>
              <a:spcBef>
                <a:spcPts val="0"/>
              </a:spcBef>
              <a:spcAft>
                <a:spcPts val="1200"/>
              </a:spcAft>
              <a:buFont typeface="Wingdings"/>
              <a:buChar char="§"/>
            </a:pPr>
            <a:r>
              <a:rPr lang="en-US">
                <a:cs typeface="Arial"/>
              </a:rPr>
              <a:t>Accounting software or plan </a:t>
            </a:r>
          </a:p>
          <a:p>
            <a:pPr marL="285750" indent="-285750">
              <a:lnSpc>
                <a:spcPct val="114999"/>
              </a:lnSpc>
              <a:spcBef>
                <a:spcPts val="0"/>
              </a:spcBef>
              <a:spcAft>
                <a:spcPts val="1200"/>
              </a:spcAft>
              <a:buFont typeface="Wingdings"/>
              <a:buChar char="§"/>
            </a:pPr>
            <a:r>
              <a:rPr lang="en-US">
                <a:cs typeface="Arial"/>
              </a:rPr>
              <a:t>Paying bills between meetings </a:t>
            </a:r>
          </a:p>
          <a:p>
            <a:pPr marL="285750" indent="-285750">
              <a:lnSpc>
                <a:spcPct val="114999"/>
              </a:lnSpc>
              <a:spcBef>
                <a:spcPts val="0"/>
              </a:spcBef>
              <a:spcAft>
                <a:spcPts val="1200"/>
              </a:spcAft>
              <a:buFont typeface="Wingdings"/>
              <a:buChar char="§"/>
            </a:pPr>
            <a:r>
              <a:rPr lang="en-US">
                <a:cs typeface="Arial"/>
              </a:rPr>
              <a:t>Managing multiple funds within 4-H Events Council Account(s)</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315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Finances</a:t>
            </a:r>
          </a:p>
        </p:txBody>
      </p:sp>
      <p:sp>
        <p:nvSpPr>
          <p:cNvPr id="3" name="Subtitle 2"/>
          <p:cNvSpPr>
            <a:spLocks noGrp="1"/>
          </p:cNvSpPr>
          <p:nvPr>
            <p:ph type="subTitle" idx="1"/>
          </p:nvPr>
        </p:nvSpPr>
        <p:spPr>
          <a:xfrm>
            <a:off x="492406" y="1139833"/>
            <a:ext cx="5017867" cy="3118260"/>
          </a:xfrm>
        </p:spPr>
        <p:txBody>
          <a:bodyPr vert="horz" lIns="91440" tIns="45720" rIns="91440" bIns="45720" rtlCol="0" anchor="t">
            <a:normAutofit/>
          </a:bodyPr>
          <a:lstStyle/>
          <a:p>
            <a:pPr marL="285750" indent="-285750">
              <a:lnSpc>
                <a:spcPct val="125000"/>
              </a:lnSpc>
              <a:spcBef>
                <a:spcPts val="0"/>
              </a:spcBef>
              <a:spcAft>
                <a:spcPts val="1200"/>
              </a:spcAft>
              <a:buFont typeface="Wingdings"/>
              <a:buChar char="§"/>
            </a:pPr>
            <a:r>
              <a:rPr lang="en-US">
                <a:cs typeface="Arial"/>
              </a:rPr>
              <a:t>Fundraising</a:t>
            </a:r>
          </a:p>
          <a:p>
            <a:pPr marL="285750" indent="-285750">
              <a:lnSpc>
                <a:spcPct val="125000"/>
              </a:lnSpc>
              <a:spcBef>
                <a:spcPts val="0"/>
              </a:spcBef>
              <a:spcAft>
                <a:spcPts val="1200"/>
              </a:spcAft>
              <a:buFont typeface="Wingdings"/>
              <a:buChar char="§"/>
            </a:pPr>
            <a:r>
              <a:rPr lang="en-US">
                <a:cs typeface="Arial"/>
              </a:rPr>
              <a:t>Tax Exempt Status</a:t>
            </a:r>
          </a:p>
          <a:p>
            <a:pPr marL="285750" indent="-285750">
              <a:lnSpc>
                <a:spcPct val="125000"/>
              </a:lnSpc>
              <a:spcBef>
                <a:spcPts val="0"/>
              </a:spcBef>
              <a:spcAft>
                <a:spcPts val="1200"/>
              </a:spcAft>
              <a:buFont typeface="Wingdings"/>
              <a:buChar char="§"/>
            </a:pPr>
            <a:r>
              <a:rPr lang="en-US">
                <a:cs typeface="Arial"/>
              </a:rPr>
              <a:t>Sales Tax Exemption</a:t>
            </a:r>
          </a:p>
          <a:p>
            <a:pPr marL="285750" indent="-285750">
              <a:lnSpc>
                <a:spcPct val="125000"/>
              </a:lnSpc>
              <a:spcBef>
                <a:spcPts val="0"/>
              </a:spcBef>
              <a:spcAft>
                <a:spcPts val="1200"/>
              </a:spcAft>
              <a:buFont typeface="Wingdings"/>
              <a:buChar char="§"/>
            </a:pPr>
            <a:r>
              <a:rPr lang="en-US">
                <a:cs typeface="Arial"/>
              </a:rPr>
              <a:t>Raffles</a:t>
            </a:r>
          </a:p>
          <a:p>
            <a:r>
              <a:rPr lang="en-US">
                <a:cs typeface="Arial"/>
                <a:hlinkClick r:id="rId4"/>
              </a:rPr>
              <a:t>https://www.kansas4-h.org/resources/4-h-library/4-h-clubs/club-finances/index.html</a:t>
            </a:r>
            <a:r>
              <a:rPr lang="en-US">
                <a:cs typeface="Arial"/>
              </a:rPr>
              <a:t> </a:t>
            </a:r>
            <a:endParaRPr lang="en-US"/>
          </a:p>
        </p:txBody>
      </p:sp>
      <p:cxnSp>
        <p:nvCxnSpPr>
          <p:cNvPr id="11" name="Straight Connector 10"/>
          <p:cNvCxnSpPr/>
          <p:nvPr/>
        </p:nvCxnSpPr>
        <p:spPr>
          <a:xfrm flipV="1">
            <a:off x="492406" y="1098983"/>
            <a:ext cx="4334553" cy="1556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4" descr="A picture containing text&#10;&#10;Description generated with very high confidence">
            <a:extLst>
              <a:ext uri="{FF2B5EF4-FFF2-40B4-BE49-F238E27FC236}">
                <a16:creationId xmlns:a16="http://schemas.microsoft.com/office/drawing/2014/main" id="{610F1946-969A-4060-9A4C-AA223F10436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33267" y="375286"/>
            <a:ext cx="3427361" cy="4390855"/>
          </a:xfrm>
          <a:prstGeom prst="rect">
            <a:avLst/>
          </a:prstGeom>
        </p:spPr>
      </p:pic>
    </p:spTree>
    <p:extLst>
      <p:ext uri="{BB962C8B-B14F-4D97-AF65-F5344CB8AC3E}">
        <p14:creationId xmlns:p14="http://schemas.microsoft.com/office/powerpoint/2010/main" val="231927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4000">
                <a:cs typeface="Arial"/>
              </a:rPr>
              <a:t>Finances</a:t>
            </a:r>
          </a:p>
        </p:txBody>
      </p:sp>
      <p:sp>
        <p:nvSpPr>
          <p:cNvPr id="3" name="Subtitle 2"/>
          <p:cNvSpPr>
            <a:spLocks noGrp="1"/>
          </p:cNvSpPr>
          <p:nvPr>
            <p:ph type="subTitle" idx="1"/>
          </p:nvPr>
        </p:nvSpPr>
        <p:spPr>
          <a:xfrm>
            <a:off x="492406" y="1363463"/>
            <a:ext cx="5767444" cy="2414239"/>
          </a:xfrm>
        </p:spPr>
        <p:txBody>
          <a:bodyPr vert="horz" lIns="91440" tIns="45720" rIns="91440" bIns="45720" rtlCol="0" anchor="t">
            <a:normAutofit lnSpcReduction="10000"/>
          </a:bodyPr>
          <a:lstStyle/>
          <a:p>
            <a:r>
              <a:rPr lang="en-US" b="1">
                <a:cs typeface="Arial"/>
              </a:rPr>
              <a:t>Setting a budget each year does several things:</a:t>
            </a:r>
          </a:p>
          <a:p>
            <a:endParaRPr lang="en-US" b="1">
              <a:cs typeface="Arial"/>
            </a:endParaRPr>
          </a:p>
          <a:p>
            <a:pPr marL="342900" indent="-342900">
              <a:lnSpc>
                <a:spcPct val="114999"/>
              </a:lnSpc>
              <a:spcBef>
                <a:spcPts val="0"/>
              </a:spcBef>
              <a:spcAft>
                <a:spcPts val="1200"/>
              </a:spcAft>
              <a:buAutoNum type="arabicPeriod"/>
            </a:pPr>
            <a:r>
              <a:rPr lang="en-US">
                <a:cs typeface="Arial"/>
              </a:rPr>
              <a:t>With appropriate information, it allows for data driven decisions</a:t>
            </a:r>
          </a:p>
          <a:p>
            <a:pPr marL="342900" indent="-342900">
              <a:lnSpc>
                <a:spcPct val="114999"/>
              </a:lnSpc>
              <a:spcBef>
                <a:spcPts val="0"/>
              </a:spcBef>
              <a:spcAft>
                <a:spcPts val="1200"/>
              </a:spcAft>
              <a:buAutoNum type="arabicPeriod"/>
            </a:pPr>
            <a:r>
              <a:rPr lang="en-US">
                <a:cs typeface="Arial"/>
              </a:rPr>
              <a:t>Maps the financial plan for the year giving committees goals and boundaries </a:t>
            </a:r>
          </a:p>
          <a:p>
            <a:pPr marL="342900" indent="-342900">
              <a:lnSpc>
                <a:spcPct val="114999"/>
              </a:lnSpc>
              <a:spcBef>
                <a:spcPts val="0"/>
              </a:spcBef>
              <a:spcAft>
                <a:spcPts val="1200"/>
              </a:spcAft>
              <a:buAutoNum type="arabicPeriod"/>
            </a:pPr>
            <a:r>
              <a:rPr lang="en-US">
                <a:cs typeface="Arial"/>
              </a:rPr>
              <a:t>Helps members learn an important life skills</a:t>
            </a:r>
          </a:p>
        </p:txBody>
      </p:sp>
      <p:cxnSp>
        <p:nvCxnSpPr>
          <p:cNvPr id="11" name="Straight Connector 10"/>
          <p:cNvCxnSpPr/>
          <p:nvPr/>
        </p:nvCxnSpPr>
        <p:spPr>
          <a:xfrm>
            <a:off x="492406" y="1106263"/>
            <a:ext cx="8161118" cy="1002"/>
          </a:xfrm>
          <a:prstGeom prst="line">
            <a:avLst/>
          </a:prstGeom>
          <a:ln>
            <a:solidFill>
              <a:srgbClr val="3E156F"/>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62813" y="162833"/>
            <a:ext cx="8791917" cy="4811727"/>
          </a:xfrm>
          <a:prstGeom prst="rect">
            <a:avLst/>
          </a:prstGeom>
          <a:noFill/>
          <a:ln w="38100" cmpd="sng">
            <a:solidFill>
              <a:srgbClr val="3E15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p:txBody>
      </p:sp>
      <p:pic>
        <p:nvPicPr>
          <p:cNvPr id="4" name="Picture 4" descr="A picture containing drawing&#10;&#10;Description generated with very high confidence">
            <a:extLst>
              <a:ext uri="{FF2B5EF4-FFF2-40B4-BE49-F238E27FC236}">
                <a16:creationId xmlns:a16="http://schemas.microsoft.com/office/drawing/2014/main" id="{759A64EB-2412-4DC7-83C9-393E12169282}"/>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b="-481"/>
          <a:stretch/>
        </p:blipFill>
        <p:spPr>
          <a:xfrm>
            <a:off x="6190422" y="1410415"/>
            <a:ext cx="2162614" cy="2662276"/>
          </a:xfrm>
          <a:prstGeom prst="rect">
            <a:avLst/>
          </a:prstGeom>
        </p:spPr>
      </p:pic>
    </p:spTree>
    <p:extLst>
      <p:ext uri="{BB962C8B-B14F-4D97-AF65-F5344CB8AC3E}">
        <p14:creationId xmlns:p14="http://schemas.microsoft.com/office/powerpoint/2010/main" val="2440542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4A6147C09FF147BC2C616FD4609DE1" ma:contentTypeVersion="13" ma:contentTypeDescription="Create a new document." ma:contentTypeScope="" ma:versionID="bd81f10209d5fa9c8645b40840e5df5e">
  <xsd:schema xmlns:xsd="http://www.w3.org/2001/XMLSchema" xmlns:xs="http://www.w3.org/2001/XMLSchema" xmlns:p="http://schemas.microsoft.com/office/2006/metadata/properties" xmlns:ns3="18813e70-0c3e-42d3-8144-d6029301d08e" xmlns:ns4="14b55f4a-a9e2-4a71-af4b-5695e389272c" targetNamespace="http://schemas.microsoft.com/office/2006/metadata/properties" ma:root="true" ma:fieldsID="01b1242a6174e700a75d26f530730946" ns3:_="" ns4:_="">
    <xsd:import namespace="18813e70-0c3e-42d3-8144-d6029301d08e"/>
    <xsd:import namespace="14b55f4a-a9e2-4a71-af4b-5695e389272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13e70-0c3e-42d3-8144-d6029301d08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55f4a-a9e2-4a71-af4b-5695e389272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F8F506-BAB6-4F1C-B370-2CCC7BE6AC76}">
  <ds:schemaRefs>
    <ds:schemaRef ds:uri="14b55f4a-a9e2-4a71-af4b-5695e389272c"/>
    <ds:schemaRef ds:uri="18813e70-0c3e-42d3-8144-d6029301d08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2A3DECB-51EF-4E86-92D3-65A75E554CB8}">
  <ds:schemaRefs>
    <ds:schemaRef ds:uri="14b55f4a-a9e2-4a71-af4b-5695e389272c"/>
    <ds:schemaRef ds:uri="18813e70-0c3e-42d3-8144-d6029301d0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E9F500B-08F6-4AFC-8AE1-DD08923AAA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24</Slides>
  <Notes>24</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Making 4-H Event Councils Effective</vt:lpstr>
      <vt:lpstr>Objectives</vt:lpstr>
      <vt:lpstr>Youth Program Quality Principles</vt:lpstr>
      <vt:lpstr>Youth Program Quality Principle  Opportunities For Skill Building</vt:lpstr>
      <vt:lpstr>  Youth Program Quality Principle  Integration of Family, School and Community </vt:lpstr>
      <vt:lpstr>Finances</vt:lpstr>
      <vt:lpstr>Finances</vt:lpstr>
      <vt:lpstr>Finances</vt:lpstr>
      <vt:lpstr>Finances</vt:lpstr>
      <vt:lpstr>Finances</vt:lpstr>
      <vt:lpstr>Poll 1</vt:lpstr>
      <vt:lpstr>Poll 2</vt:lpstr>
      <vt:lpstr>Diagnosing the Situation</vt:lpstr>
      <vt:lpstr>Engaging Members</vt:lpstr>
      <vt:lpstr>Engaging Members</vt:lpstr>
      <vt:lpstr>PowerPoint Presentation</vt:lpstr>
      <vt:lpstr>PowerPoint Presentation</vt:lpstr>
      <vt:lpstr>PowerPoint Presentation</vt:lpstr>
      <vt:lpstr>PowerPoint Presentation</vt:lpstr>
      <vt:lpstr>Sample Agendas</vt:lpstr>
      <vt:lpstr>Components of Orientation</vt:lpstr>
      <vt:lpstr>Youth Adult Partnership Resource</vt:lpstr>
      <vt:lpstr>Webinar Feedback</vt:lpstr>
      <vt:lpstr>Previous Webinar Series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Armando Rodriguez</dc:creator>
  <cp:revision>3</cp:revision>
  <cp:lastPrinted>2020-02-25T20:08:18Z</cp:lastPrinted>
  <dcterms:created xsi:type="dcterms:W3CDTF">2016-07-26T16:42:57Z</dcterms:created>
  <dcterms:modified xsi:type="dcterms:W3CDTF">2020-02-25T23:41:57Z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0x010100F74A6147C09FF147BC2C616FD4609DE1</vt:lpwstr>
  </property>
</Properties>
</file>